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Презентация к Тому II «ФЕНИКС — Практика саморазвития. От личного выбора к общему делу», FEN-PRC-002, версия 1.0 от 17.09.2026. Создана по предоставленному Word-документу на 38 страницах. Это методический проект для взрослых, не нормативный акт, не государственная программа и не документ о квалификации. Коды P01–P13, D01–D19, M01–M13, Q01–Q20 сохранены по исходному тексту. Художественная иллюстрация взята из ранее созданных материалов этой серии; она не является свидетельством эффективности метода.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От «Основ» — к наблюдаемой практике
Том «Основы» сохраняет роль базового документа FEN-BAS-001. Во втором томе добавлены сценарии занятий, недельный маршрут, каталог задач, три учебных проекта и восемь форм. Не требуется заполнять всю систему на первой встрече: достаточно согласовать вопрос, небольшой результат, источник, время и способ разбора. Полный паспорт нужен до совместного проекта с общими ресурсами.
Основание: FEN-PRC-002, версия 1.0; Том II, паспорт, с. 2; «Основы».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Создать работу ≠ освоить навык ≠ получить эффект
Первый уровень — предъявлена конкретная работа: текст, карточка, журнал, эскиз или образец. Второй — участник объясняет существенные действия и выполняет согласованную аналогичную задачу. Третий — назван пользователь и подтверждено применение работы в определённом контексте. Благодарность не заменяет проверку расчёта, а наличие файла не доказывает улучшение жизни территории.
Основание: FEN-PRC-002, версия 1.0; Том II, гл. 01, с. 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Один цикл: от вопроса к передаче опыта
Искра — выбор задачи, условий и исходной попытки. Пламя — изучение и практика. Пепел — анализ, уточнение гипотезы и исправления. Вознесение — предъявление и проверка результата. Полёт — сохранение, передача метода и добровольный выбор продолжения. На любом этапе допустимы возвращение к источнику, сокращение объёма и пауза.
Основание: FEN-PRC-002, версия 1.0; Том II, гл. 08, с. 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40 минут, чтобы выбрать посильную задачу
Предлагаемый сценарий содержит пять отрезков по восемь минут. Участник выбирает вопрос и формулирует результат. Исходная работа служит для сравнения, а не отбора людей. Затем обсуждаются доступное время, формат и исключённые действия. Последний шаг — договорённость о ближайшем действии, поддержке и дате короткого разбора. Публичность и объём могут быть уменьшены.
Основание: FEN-PRC-002, версия 1.0; Том II, гл. 02, с. 5.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Личный маршрут: восемь коротких записей
Форма личного маршрута не требует интимных, мировоззренческих или медицинских сведений. Рабочее имя или код допустимы. Исходная попытка сохраняется вместе с условиями и видом помощи. Последняя запись определяет критерий, подтверждение и того, кто поможет проверить работу. Личный маршрут и публичная карточка проекта хранятся раздельно.
Основание: FEN-PRC-002, версия 1.0; Том II, форма А, с. 28.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13 областей: выбор, а не лестница
P01 / Здоровье: Согласовать доступную нагрузку, перерывы и условия участия; не проводить самодиагностику.
P02 / Сознание: Своими словами объяснить выбор задачи и возможность изменить решение.
P03 / Разум: Разделить в одном тексте проверенное сведение, вывод и предположение.
P04 / Эмоции: Выбрать удобный способ сообщить о затруднении; содержание переживаний не обязательно раскрывать.
P05 / Навыки: Показать одно повторяемое действие и назвать условия его безопасного выполнения.
P06 / Образование: Составить небольшой маршрут источников и заданий по выбранному вопросу.
P07 / Труд и мастерство: Предъявить исходный образец, получить замечание и подготовить исправленную работу.
Основание: FEN-PRC-002, версия 1.0; Том II, гл. 03, с. 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Мастерство связано с жизненным контекстом
P08 / Экономика и финансовая самостоятельность: Сопоставить план и факт времени и расходов; не брать необсуждённые обязательства.
P09 / Семья и общины: Согласовать совместную задачу и вклад каждого без назначения чужих обязанностей.
P10 / Творчество и культура: Создать текст, эскиз или культурную карточку с авторством и контекстом.
P11 / Природа и служение Земле: Сделать разрешённое наблюдение и отличить его от вывода о состоянии всей среды.
P12 / Духовность: Самостоятельно выбрать работу с личными ценностями; содержание может не фиксироваться.
P13 / Смысл и миссия жизни: Связать собственное намерение с одним ближайшим действием; сохранить право пересмотра.
Основание: FEN-PRC-002, версия 1.0; Том II, гл. 03, с. 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Четыре слоя культурной работы
Культурная практика отделяет наблюдаемое описание от справочных сведений и собственной интерпретации. В упражнении «Два прочтения» участники сначала работают независимо, затем сравнивают опоры и объяснения. Не требуется прийти к одному мировоззрению. При проверке рассматриваются происхождение, контекст и точность работы с материалом; личное эстетическое предпочтение проверяющего не превращается в скрытый критерий.
Основание: FEN-PRC-002, версия 1.0; Том II, гл. 04, с. 7 · S02.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[S02] ЮНЕСКО. Культура и художественное образование · 2024. https://www.unesco.org/en/articles/unesco-member-states-adopt-global-framework-strengthen-culture-and-arts-education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Путь к выводу должен быть видимым
Вопрос сужается до наблюдаемого объекта и периода. Метод описывается до сбора данных. Первичная запись содержит дату, источник или прибор, единицы и обстоятельства. Пустое поле не заменяется нулём. Изменение условий отмечается явно. Корректно описанная неподтвердившаяся гипотеза также позволяет освоить метод. Вывод относится только к изученному объекту и условиям.
Основание: FEN-PRC-002, версия 1.0; Том II, гл. 05, с. 8 · S03.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[S03] ЮНЕСКО. Рекомендация об открытой науке · 2021. https://www.unesco.org/en/legal-affairs/recommendation-open-science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60 минут: от вопроса к своей работе
Предлагается цикл: задача, изучение небольшого фрагмента, попытка объяснить без материала, сверка, перерыв, применение и обратная связь. Это сценарий ФЕНИКС, а не утверждение о единственном эффективном методе обучения. На следующей встрече можно начать с аналогичной небольшой задачи и затем сверить действия. Время и продолжительность перерыва адаптируются.
Основание: FEN-PRC-002, версия 1.0; Том II, гл. 06, с. 9.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Обратная связь относится к работе
Короткий разбор занимает ориентировочно 20–30 минут. Участник показывает работу и сам называет затруднение. Наставник уточняет критерий, отмечает наблюдаемое и предлагает один способ исправления. В конце участник формулирует следующий шаг. Существенный вклад наставника в авторство отражается отдельно. Наставничество не включает диагностику, назначение жизненной миссии или профессиональные консультации вне компетенции.
Основание: FEN-PRC-002, версия 1.0; Том II, гл. 07, с. 10.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Недели 1–6: выбрать, изучить, попробовать
В модели каждая неделя включает один час общей встречи, один час самостоятельного изучения и один час работы над результатом. Итого 12 + 12 + 12 = 36 часов по 60 минут. Время наставника и организатора учитывается отдельно. На неделях 1–2 выбираются задача и безопасные условия. На неделях 3–6 уточняются контекст, источники и способ действия; появляется промежуточный образец.
Основание: FEN-PRC-002, версия 1.0; Том II, гл. 08, с. 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Недели 7–12: проверить, исправить, передать
На седьмой неделе основная практика переходит к разбору. Недели 8–10 отводятся проверке данных, ограничениям, обратной связи и правкам. На неделе 11 рассматривается предъявленная версия и способ её создания. Неделя 12 завершает Архивную карточку, передачу метода и решение участника о новом вопросе, паузе или завершении. Непринятая работа не превращается в успех из-за окончания срока.
Основание: FEN-PRC-002, версия 1.0; Том II, гл. 08, с. 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Шесть ролей — понятная ответственность
Площадка, полномочия и безопасные условия определяются до приглашения. Бумажный журнал допустим; цифровая платформа не нужна для первого шага. При совмещении ролей сохраняется раздельная запись авторства и решений. Приёмка спорного результата не сводится к решению того, чьи действия обжалуются. Роли принимаются добровольно.
Основание: FEN-PRC-002, версия 1.0; Том II, гл. 09, с. 12.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Сначала — потребность и проверяемый результат
M01 / Идентификация: Код, название, версия, дата и статус. Файлы относятся к одной определённой работе.
M02 / Потребность: Кому нужен результат и как это подтверждено. Не приписывать запрос отсутствующему партнёру.
M03 / Участники: Автор, наставник, оператор, пользователь и проверяющий; реальные договорённости.
M04 / Границы: Объект, аудитория, период и исключённые действия.
M05 / Направления: Основной D-код, существенные связи и добровольно выбранные P-контуры.
M06 / Знания: Источники, метод, нужные умения и права на используемые материалы.
M07 / Результат: Раздельно: желаемый образ, рабочие требования, фактически предъявленная работа.
Основание: FEN-PRC-002, версия 1.0; Том II, гл. 10, с. 13; форма Г, с. 31.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Затем — ресурсы, основания и приёмка
M08 / План: Шаги, сроки и точки, в которых можно изменить объём или остановиться.
M09 / Ресурсы: Время, материалы, помещение и энергия; доступность подтверждена.
M10 / Финансирование: План расходов, источник, ответственный и подтверждения; обязательства не скрыты.
M11 / Право и безопасность: Основания, доступность, риски, ограничения и действия при остановке.
M12 / Данные и доказательства: Первичные записи, файлы, метод проверки, доступ и ограничения.
M13 / Приемка и продолжение: Проверяющий, правило решения, замечания, версия и следующий цикл.
Основание: FEN-PRC-002, версия 1.0; Том II, гл. 10, с. 13; форма Г, с. 31.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Критерий согласуется до основной работы
Культурной интерпретации нужна опора на материал, а расчёту — первичные числа и единицы. Для освоенного навыка требуется наблюдаемое выполнение. Самоотчёт и отзывы учитываются отдельно. Пересмотр ошибочного критерия допускается новой согласованной версией, но не удалением неудобного требования задним числом.
Основание: FEN-PRC-002, версия 1.0; Том II, гл. 11, с. 14.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20 проверок — четыре группы вопросов
Q01: Потребность подтверждена участником или владельцем задачи.
Q02: Человек может выбрать маршрут, сделать паузу и выйти.
Q03: Границы объекта, периода и группы явно описаны.
Q04: Исходное состояние отделено от желаемого результата.
Q05: Критерии понятны пользователю и проверяющему.
Q06: Нужные знания, метод и наставник доступны.
Q07: Ресурсы подтверждены; нет двойного обещания одного ресурса.
Q08: Сроки и нагрузка согласованы с исполнителями.
Q09: Финансовый план имеет основание и ответственного.
Q10: Роли, полномочия и зависимости определены.
Q11: Выявлены правовые основания и обязательные требования.
Q12: Определены риски, стоп-условия и порядок реагирования.
Q13: Учтены доступность и отсутствие принуждения.
Q14: Права на материалы и режим данных установлены.
Q15: Проверены побочные эффекты в связанных направлениях.
Q16: Для критерия заданы единицы, метод и правило решения.
Q17: Периоды и условия сопоставимы либо различия объяснены.
Q18: Данные, расчеты и ограничения доступны проверяющему.
Q19: Результат проверен не только его автором.
Q20: Назначены версия, срок пересмотра и канал исправления.
Статусы: подтверждено; нужна доработка; неприменимо — с объяснением. До старта проверяется готовность способа подтверждения, при приёмке — фактическое доказательство. Неустранённый критический риск блокирует соответствующий шаг.
Основание: FEN-PRC-002, версия 1.0; Том II, гл. 11, с. 14; форма Е, с. 33–34.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Человек, знания и природная среда
D01 / Человек и здоровье
Работа: Карта условий участия: вход, место работы, перерывы, способы запросить помощь.
Граница: Описание среды, не диагноз и не медицинская оценка.
D02 / Образование и знания
Работа: Один вопрос — три источника: карточки, собственное объяснение и исправленная версия.
Граница: Не обещать квалификацию; режим обучения проверяет оператор.
D03 / Естественный климат
Работа: Сопоставить разрешённые метеоданные за одинаковые периоды и описать контекст.
Граница: Короткий ряд не доказывает изменение глобального климата.
D04 / Земля и почвы
Работа: Карточка истории разрешённого участка: источники, использование, наблюдения.
Граница: Не делать заключение о плодородии без подходящего метода.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13, с. 16.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Вода, воздух и живая среда
D05 / Вода
Работа: Журнал доступных показаний водопотребления и вопросов к специалисту.
Граница: Не оценивать пригодность воды для питья по внешнему виду.
D06 / Воздух
Работа: Описание условий помещения и источника доступных данных.
Граница: Учебная запись не заменяет санитарные измерения и заключение.
D07 / Биоценозы
Работа: Датированный каталог наблюдений видов и местообитаний с пометками уверенности.
Граница: Без отлова, изъятия, подкормки и публикации чувствительных мест без оснований.
D08 / Продовольствие
Работа: Культурная карточка продукта и наблюдение потерь по разрешённым записям.
Граница: Без назначения рациона, медицинских выводов и проверки безопасности продукта бытовым опытом.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13–14, с. 16–17.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Энергия, материалы и технологии
D09 / Энергия
Работа: Понятный расчёт или журнал доступного энергопотребления с указанным методом.
Граница: Без монтажа, вскрытия щитов, ремонта и испытаний электроустановок.
D10 / Материалы
Работа: Каталог свойств керамики и синтетических кристаллов по научным и техническим источникам.
Граница: Свойства конкретного образца не приписываются только по названию; опасные опыты исключены.
D11 / Промышленность
Работа: Карта изготовления простого изделия по разрешённой документации или беседе.
Граница: Не раскрывать охраняемые сведения; не заменять технологическую инструкцию.
D12 / Транспорт
Работа: Карта доступного маршрута по открытым сведениям и безопасному наблюдению.
Граница: Без вмешательства в движение и обследования закрытых объектов.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14, с. 17.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Место жизни, наука, данные и ресурсы
D13 / Города и расселение
Работа: Культурный маршрут места: источники, точки, доступность и варианты использования.
Граница: Эскиз не разрешает стройку, изменение имущества или размещение объектов.
D14 / Наука
Работа: Один вопрос, заранее описанный метод, первичная запись и ограниченный вывод.
Граница: Результат одной учебной работы не объявляется научным открытием без соответствующей проверки.
D15 / Цифровая среда и ИИ
Работа: Небольшой каталог с версиями, ссылками и проверенными правами доступа.
Граница: Личные и закрытые данные не передаются внешнему сервису автоматически.
D16 / Экономика и финансы
Работа: План и факт ресурсов одной работы; раскрытые допущения учебного расчёта.
Граница: Не инвестиционная рекомендация, банковская операция или основание для признания актива.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14–15, с. 17–18.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Взаимопомощь, безопасность и решения
D17 / Социальная система
Работа: Согласованная взаимопомощь: нужная задача, принятые роли и способ обращения.
Граница: Помощь не обусловливается раскрытием убеждений или чужой личной истории.
D18 / Безопасность и устойчивость
Работа: Карта рисков и остановки конкретной мастерской; учебный разбор ситуации.
Граница: Не сертификат безопасности и не право на специальные работы.
D19 / Управление развитием
Работа: Журнал решений: предмет, основание, ответственный, срок и новая версия.
Граница: Решение группы не создаёт полномочия органа власти или права на чужое имущество.
Один результат имеет один основной код. Другие направления показывают связи, а не дополнительные независимые достижения.
Основание: FEN-PRC-002, версия 1.0; Том II, гл. 15, с. 18.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Один текст — два прочтения
Проект описан как учебная модель. Минимум — две короткие интерпретации одного разрешённого текста, карточка источника и протокол обсуждения. Исторические сведения проверяются, разные прочтения сохраняются. Приёмка не требует согласия авторов между собой. Если публикация исходного текста не разрешена, передаются собственные карточки и допустимая ссылка. Права на вклад прекратившего участие автора сохраняют согласованные границы.
Основание: FEN-PRC-002, версия 1.0; Том II, гл. 16, с. 19.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Энергия учебного места
Значения условные, это не измерения оборудования. Сценарий А: 2 часа в день × 5 дней = 10 часов; 0,012 кВт × 10 ч = 0,120 кВт·ч. Сценарий Б: 2 часа × 4 дня = 8 часов; 0,012 × 8 = 0,096 кВт·ч. Разница 0,024 кВт·ч, или 20% от сценария А. Она вызвана меньшим временем работы, а не установленной технической эффективностью. Выводы о деньгах, выбросах или здоровье из этой модели не следуют. Электромонтаж и вмешательство в сеть исключены.
Основание: FEN-PRC-002, версия 1.0; Том II, гл. 17, с. 20 · S07.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[S07] NIST. Джоуль и единицы мощности. https://www.nist.gov/glossary-term/26261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Живой каталог знаний
Модель минимума: восемь карточек по одному вопросу, оглавление, журнал версий и правила доступа. Число восемь — учебное допущение, не норматив. Каталог может быть бумажным. Каждая карточка имеет код, автора, дату, источник, статус проверки и основание использования. Пользователь пытается найти основание утверждения и принятую версию. До испытания фактический результат не записывается как полученный. Действующая интеграция с ЭКВИЛИБРИУМ не предполагается.
Основание: FEN-PRC-002, версия 1.0; Том II, гл. 18, с. 21.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Ресурсы учитываются в своих единицах
Для знаний учитываются доступный источник и право использования. Для времени — часы, перерывы и формат. Для совместной работы — роли и человеко-часы; длительность встречи не равна сумме времени всех людей. Для материалов — количество, владелец и доступность. Денежные расходы записываются с основаниями, а энергия — по объекту, периоду и методу. Личная энергия в разговоре означает силы и внимание, не электрическую величину. Бесплатное участие не означает отсутствия затрат.
Основание: FEN-PRC-002, версия 1.0; Том II, гл. 12, с. 15.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Одна первичная запись — несколько связей
Учебная запись R-001 содержит шесть человеко-часов. Для аналитики четыре часа отнесены к D02 — подготовке карточек, два часа к D15 — организации каталога. Сумма распределённых частей равна шести. Если оба направления показывают ссылку на всю запись, ссылки нельзя повторно суммировать. Это не замена бухгалтерского учёта и не документ о праве. В записи нужны код, объект, период, единица, источник и ответственный.
Основание: FEN-PRC-002, версия 1.0; Том II, гл. 20, с. 23.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Сохраняется работа вместе с её происхождением
Архивная карточка содержит код, версию, статус, авторство, вклад, источники, метод, доказательства, права, доступ, ограничения и пересмотр. Пример имени FEN-PRJ-003_K04_v1.0 связывает проект, карточку и версию. Кристалл 741 остаётся предложенной информационной моделью: три слоя — образ, требования, факт — умножены на 19 направлений и 13 полей. Это не физический закон, не обязательный объём отчётности и не доказанный эффект.
Основание: FEN-PRC-002, версия 1.0; Том II, гл. 19–20, с. 22–23.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Инструмент помогает — человек проверяет
ИИ может помочь с вопросом, планом, упрощением текста и структурой карточки. Существенные утверждения проверяются человеком по первоисточникам; вклад инструмента отмечается рядом с работой. Личные и закрытые материалы не загружаются автоматически. Открытая страница и открытая лицензия различаются. В определении ЮНЕСКО для открытых образовательных ресурсов существенны общественное достояние или лицензия, разрешающая использование, адаптацию и распространение в заданных пределах.
Основание: FEN-PRC-002, версия 1.0; Том II, гл. 19, с. 22 · S04, S08.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[S04] ЮНЕСКО. Открытые образовательные ресурсы · 2019. https://www.unesco.org/en/legal-affairs/recommendation-open-educational-resources-oer (обращение 17.09.2026).
[S08] ЮНЕСКО. Этические аспекты ИИ · 2021. https://www.unesco.org/en/legal-affairs/recommendation-ethics-artificial-intelligence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Решение относится к конкретной версии
Четыре состояния работы: принята; нужна доработка; рассмотрение приостановлено; работа завершена без приёмки. Они не являются оценкой личности. Разногласие разбирается по источнику: критерий, данные, расчёт или интерпретация. Назначаются исправление, ответственный и срок. При существенной ошибке новая версия отмечает прежнюю как пересмотренную. Принятие работы, разрешение публикации и продолжение маршрута — три независимых решения.
Основание: FEN-PRC-002, версия 1.0; Том II, гл. 21, с. 24.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Общий язык участника и мастерской
F-PRC-01 — личный маршрут одного цикла; F-PRC-02 — карточка источника и культурной работы; F-PRC-03 — протокол наблюдения; F-PRC-04 — паспорт практического проекта M01–M13; F-PRC-05 — журнал ресурсов и связей; F-PRC-06 — проверки Q01–Q20; F-PRC-07 — приёмка и пересмотр; F-PRC-08 — карточка опыта для Архива. Презентация не заменяет полный набор редактируемых форм.
Основание: FEN-PRC-002, версия 1.0; Том II, формы А–З, с. 28–36.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До запуска — проверить фактический формат
Нужно отдельно определить организатора, фактическую деятельность, правовой режим обучения, данные, авторство, площадку, риски и необходимые документы. Вопрос лицензирования проверяется по содержанию деятельности и применимым требованиям. S09 — карточка первоначального опубликования 273-ФЗ, не консолидированная редакция. Ведомственный текст 152-ФЗ и раздел Роспатента служат навигацией. Актуальность редакций, региональные нормы и переходные положения на дату операции проверяются отдельно. Эта презентация их исчерпывающе не устанавливает.
Основание: FEN-PRC-002, версия 1.0; Том II, гл. 22, с. 25 · S09–S11.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[S09] Официальное опубликование · 30.12.2012. Федеральный закон № 273-ФЗ · образование. https://publication.pravo.gov.ru/document/0001201212300007 (обращение 17.09.2026).
[S10] Минтруд России · ведомственный текст. Федеральный закон № 152-ФЗ · данные. https://mintrud.gov.ru/docs/laws/130 (обращение 17.09.2026).
[S11] Роспатент · нормативные материалы. ГК РФ, часть IV · интеллектуальные права. https://rospatent.gov.ru/ru/docs/norm_doc_RF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Две мастерские — один согласованный вопрос
Предлагаемая международная мастерская выбирает общий вопрос, словарь, поля карточки и правило проверки перевода. Каждая сторона работает в собственном контексте; выводы группы не приписываются стране или культуре. В листе договорённостей фиксируются стороны, язык, результат, вклад, расходы, авторство, данные, применимое право, приёмка и выход. Реальные партнёрства и финансирование не заявляются. Рекомендации ЮНЕСКО служат ориентирами, а не одобрением ФЕНИКС или соглашением с ним. Правила данных и материалов затронутых юрисдикций проверяются отдельно.
Основание: FEN-PRC-002, версия 1.0; Том II, гл. 23, с. 26 · S01–S04, S10–S11.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[S01] UNESCO Institute for Lifelong Learning. Обучение на протяжении жизни. https://www.uil.unesco.org/en/unesco-institute/mandate/lifelong-learning (обращение 17.09.2026).
[S02] ЮНЕСКО. Культура и художественное образование · 2024. https://www.unesco.org/en/articles/unesco-member-states-adopt-global-framework-strengthen-culture-and-arts-education (обращение 17.09.2026).
[S03] ЮНЕСКО. Рекомендация об открытой науке · 2021. https://www.unesco.org/en/legal-affairs/recommendation-open-science (обращение 17.09.2026).
[S04] ЮНЕСКО. Открытые образовательные ресурсы · 2019. https://www.unesco.org/en/legal-affairs/recommendation-open-educational-resources-oer (обращение 17.09.2026).
[S10] Минтруд России · ведомственный текст. Федеральный закон № 152-ФЗ · данные. https://mintrud.gov.ru/docs/laws/130 (обращение 17.09.2026).
[S11] Роспатент · нормативные материалы. ГК РФ, часть IV · интеллектуальные права. https://rospatent.gov.ru/ru/docs/norm_doc_RF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Один числитель — разные знаменатели
Условно: начали 12 человек; работу предъявили 10; приняты 8 работ, по одной от автора. На дату среза двое сделали паузу, две предъявленные работы требуют доработки. Доля принятых среди начавших — 8/12 = 66,7%; среди предъявивших — 8/10 = 80%. Это исключительно учебные числа из Тома II. Для оценки причинного эффекта программы необходимы отдельный исследовательский протокол и дизайн сравнения.
Основание: FEN-PRC-002, версия 1.0; Том II, гл. 24, с. 27.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Шесть разных вопросов к первому циклу
В отчёте раздельно учитываются участие, работы, освоение способа действия, фактические ресурсы, доступность и обращения, повторное применение метода. Первую и итоговую задачу сравнивают при понятных условиях и с записью помощи. Одна версия не считается новым проектом. Затруднения фиксируют с необходимым минимумом личных данных. Перед расширением сначала исправляют причины проблем с объёмом, методом, доступностью или наставничеством.
Основание: FEN-PRC-002, версия 1.0; Том II, гл. 24, с. 27.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Пять договорённостей до начала цикла
Слайд сводит организационные действия из Тома II, не вводя новый обязательный срок или бюджет. Нужны выбранная участником задача, реальный организатор и доступная площадка, согласованные роли и условия, достаточные источники и ресурсы, критерий и способ разбора. При специальных рисках соответствующие действия не начинают до выяснения применимых условий. Результат запуска — подготовленный первый шаг, а не декларация успешного пилота.
Основание: FEN-PRC-002, версия 1.0; Том II, гл. 02, 09–11, 22, 24.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Основание — Том II; внешние источники — ориентиры
Основной источник всей презентации — пользовательский документ «ФЕНИКС. Том II. Практика саморазвития», FEN-PRC-002, версия 1.0. Внешние материалы использованы точечно для международных методических ориентиров, единиц и правовой навигации. Источники S05–S06 о сравнении учебных методов в презентации не пересказываются. Источники не подтверждают результативность ФЕНИКС. Для законов дана навигация, а не удостоверение полной актуальности на любую дату.
Основание: FEN-PRC-002, версия 1.0; Том II, источники, с. 37–38.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[S01] UNESCO Institute for Lifelong Learning. Обучение на протяжении жизни. https://www.uil.unesco.org/en/unesco-institute/mandate/lifelong-learning (обращение 17.09.2026).
[S02] ЮНЕСКО. Культура и художественное образование · 2024. https://www.unesco.org/en/articles/unesco-member-states-adopt-global-framework-strengthen-culture-and-arts-education (обращение 17.09.2026).
[S03] ЮНЕСКО. Рекомендация об открытой науке · 2021. https://www.unesco.org/en/legal-affairs/recommendation-open-science (обращение 17.09.2026).
[S04] ЮНЕСКО. Открытые образовательные ресурсы · 2019. https://www.unesco.org/en/legal-affairs/recommendation-open-educational-resources-oer (обращение 17.09.2026).
[S07] NIST. Джоуль и единицы мощности. https://www.nist.gov/glossary-term/26261 (обращение 17.09.2026).
[S08] ЮНЕСКО. Этические аспекты ИИ · 2021. https://www.unesco.org/en/legal-affairs/recommendation-ethics-artificial-intelligence (обращение 17.09.2026).
[S09] Официальное опубликование · 30.12.2012. Федеральный закон № 273-ФЗ · образование. https://publication.pravo.gov.ru/document/0001201212300007 (обращение 17.09.2026).
[S10] Минтруд России · ведомственный текст. Федеральный закон № 152-ФЗ · данные. https://mintrud.gov.ru/docs/laws/130 (обращение 17.09.2026).
[S11] Роспатент · нормативные материалы. ГК РФ, часть IV · интеллектуальные права. https://rospatent.gov.ru/ru/docs/norm_doc_RF (обращение 17.09.2026).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ФЕНИКС. Том II «Практика саморазвития». Презентационная редакция 1.0 от 17 сентября 2026 года.
Вопрос → работа → проверка → передача опыта
Завершение Тома II: человек выбрал задачу, получил поддержку, создал работу и понял ограничения. Мастерская сохранила метод, подтверждения, затраты и ошибки. Дальнейшее участие не является обязанностью. Возможны продолжение, изменение задачи, пауза или завершение. Формы доступны в Word-версии; презентация предназначена для обсуждения и организации работы.
Основание: FEN-PRC-002, версия 1.0; Том II, гл. 24, с. 27; формы А–З. Исходный файл: Fenix_Vol_II_Practice_of_Self_Development_v1.docx.
Статус: предлагаемая методика для взрослых участников. Примеры и сроки не являются отчётом о проведённом пилоте.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www.uil.unesco.org/en/unesco-institute/mandate/lifelong-learning" TargetMode="External"/><Relationship Id="rId2" Type="http://schemas.openxmlformats.org/officeDocument/2006/relationships/hyperlink" Target="https://www.unesco.org/en/articles/unesco-member-states-adopt-global-framework-strengthen-culture-and-arts-education" TargetMode="External"/><Relationship Id="rId3" Type="http://schemas.openxmlformats.org/officeDocument/2006/relationships/hyperlink" Target="https://www.unesco.org/en/legal-affairs/recommendation-open-science" TargetMode="External"/><Relationship Id="rId4" Type="http://schemas.openxmlformats.org/officeDocument/2006/relationships/hyperlink" Target="https://www.unesco.org/en/legal-affairs/recommendation-open-educational-resources-oer" TargetMode="External"/><Relationship Id="rId5" Type="http://schemas.openxmlformats.org/officeDocument/2006/relationships/hyperlink" Target="https://www.nist.gov/glossary-term/26261" TargetMode="External"/><Relationship Id="rId6" Type="http://schemas.openxmlformats.org/officeDocument/2006/relationships/hyperlink" Target="https://www.unesco.org/en/legal-affairs/recommendation-ethics-artificial-intelligence" TargetMode="External"/><Relationship Id="rId7" Type="http://schemas.openxmlformats.org/officeDocument/2006/relationships/hyperlink" Target="https://publication.pravo.gov.ru/document/0001201212300007" TargetMode="External"/><Relationship Id="rId8" Type="http://schemas.openxmlformats.org/officeDocument/2006/relationships/hyperlink" Target="https://mintrud.gov.ru/docs/laws/130" TargetMode="External"/><Relationship Id="rId9" Type="http://schemas.openxmlformats.org/officeDocument/2006/relationships/hyperlink" Target="https://rospatent.gov.ru/ru/docs/norm_doc_RF" TargetMode="External"/><Relationship Id="rId10" Type="http://schemas.openxmlformats.org/officeDocument/2006/relationships/slideLayout" Target="../slideLayouts/slideLayout1.xml"/><Relationship Id="rId11"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7680960" y="0"/>
            <a:ext cx="4507992" cy="6858000"/>
          </a:xfrm>
          <a:prstGeom prst="rect">
            <a:avLst/>
          </a:prstGeom>
          <a:solidFill>
            <a:srgbClr val="F4EADD"/>
          </a:solidFill>
          <a:ln w="8890">
            <a:solidFill>
              <a:srgbClr val="F4EADD"/>
            </a:solidFill>
            <a:prstDash val="solid"/>
          </a:ln>
        </p:spPr>
      </p:sp>
      <p:sp>
        <p:nvSpPr>
          <p:cNvPr id="3" name="Shape 1"/>
          <p:cNvSpPr/>
          <p:nvPr/>
        </p:nvSpPr>
        <p:spPr>
          <a:xfrm>
            <a:off x="548640" y="521208"/>
            <a:ext cx="475488" cy="50292"/>
          </a:xfrm>
          <a:prstGeom prst="rect">
            <a:avLst/>
          </a:prstGeom>
          <a:solidFill>
            <a:srgbClr val="BC8742"/>
          </a:solidFill>
          <a:ln w="8890">
            <a:solidFill>
              <a:srgbClr val="BC8742"/>
            </a:solidFill>
            <a:prstDash val="solid"/>
          </a:ln>
        </p:spPr>
      </p:sp>
      <p:sp>
        <p:nvSpPr>
          <p:cNvPr id="4" name="Text 2"/>
          <p:cNvSpPr/>
          <p:nvPr/>
        </p:nvSpPr>
        <p:spPr>
          <a:xfrm>
            <a:off x="548640" y="740664"/>
            <a:ext cx="6949440" cy="310896"/>
          </a:xfrm>
          <a:prstGeom prst="rect">
            <a:avLst/>
          </a:prstGeom>
          <a:noFill/>
          <a:ln/>
        </p:spPr>
        <p:txBody>
          <a:bodyPr wrap="square" lIns="0" tIns="0" rIns="0" bIns="0" rtlCol="0" anchor="ctr">
            <a:normAutofit/>
          </a:bodyPr>
          <a:lstStyle/>
          <a:p>
            <a:pPr indent="0" marL="0">
              <a:buNone/>
            </a:pPr>
            <a:r>
              <a:rPr lang="en-US" sz="1220" b="1" spc="90" kern="0" dirty="0">
                <a:solidFill>
                  <a:srgbClr val="BC8742"/>
                </a:solidFill>
                <a:latin typeface="Arial" pitchFamily="34" charset="0"/>
                <a:ea typeface="Arial" pitchFamily="34" charset="-122"/>
                <a:cs typeface="Arial" pitchFamily="34" charset="-120"/>
              </a:rPr>
              <a:t>ПРОГРАММА НАРОДНОГО САМОРАЗВИТИЯ</a:t>
            </a:r>
            <a:endParaRPr lang="en-US" sz="1220" dirty="0"/>
          </a:p>
        </p:txBody>
      </p:sp>
      <p:sp>
        <p:nvSpPr>
          <p:cNvPr id="5" name="Text 3"/>
          <p:cNvSpPr/>
          <p:nvPr/>
        </p:nvSpPr>
        <p:spPr>
          <a:xfrm>
            <a:off x="502920" y="1234440"/>
            <a:ext cx="7132320" cy="822960"/>
          </a:xfrm>
          <a:prstGeom prst="rect">
            <a:avLst/>
          </a:prstGeom>
          <a:noFill/>
          <a:ln/>
        </p:spPr>
        <p:txBody>
          <a:bodyPr wrap="square" lIns="0" tIns="0" rIns="0" bIns="0" rtlCol="0" anchor="ctr">
            <a:normAutofit/>
          </a:bodyPr>
          <a:lstStyle/>
          <a:p>
            <a:pPr indent="0" marL="0">
              <a:buNone/>
            </a:pPr>
            <a:r>
              <a:rPr lang="en-US" sz="6000" b="1" dirty="0">
                <a:solidFill>
                  <a:srgbClr val="18364B"/>
                </a:solidFill>
                <a:latin typeface="Arial" pitchFamily="34" charset="0"/>
                <a:ea typeface="Arial" pitchFamily="34" charset="-122"/>
                <a:cs typeface="Arial" pitchFamily="34" charset="-120"/>
              </a:rPr>
              <a:t>ФЕНИКС</a:t>
            </a:r>
            <a:endParaRPr lang="en-US" sz="6000" dirty="0"/>
          </a:p>
        </p:txBody>
      </p:sp>
      <p:sp>
        <p:nvSpPr>
          <p:cNvPr id="6" name="Text 4"/>
          <p:cNvSpPr/>
          <p:nvPr/>
        </p:nvSpPr>
        <p:spPr>
          <a:xfrm>
            <a:off x="576072" y="2103120"/>
            <a:ext cx="6720840" cy="365760"/>
          </a:xfrm>
          <a:prstGeom prst="rect">
            <a:avLst/>
          </a:prstGeom>
          <a:noFill/>
          <a:ln/>
        </p:spPr>
        <p:txBody>
          <a:bodyPr wrap="square" lIns="0" tIns="0" rIns="0" bIns="0" rtlCol="0" anchor="ctr">
            <a:normAutofit/>
          </a:bodyPr>
          <a:lstStyle/>
          <a:p>
            <a:pPr indent="0" marL="0">
              <a:buNone/>
            </a:pPr>
            <a:r>
              <a:rPr lang="en-US" sz="1800" b="1" spc="110" kern="0" dirty="0">
                <a:solidFill>
                  <a:srgbClr val="BC8742"/>
                </a:solidFill>
                <a:latin typeface="Arial" pitchFamily="34" charset="0"/>
                <a:ea typeface="Arial" pitchFamily="34" charset="-122"/>
                <a:cs typeface="Arial" pitchFamily="34" charset="-120"/>
              </a:rPr>
              <a:t>ЭВОЛЮЦИОННАЯ СИСТЕМА</a:t>
            </a:r>
            <a:endParaRPr lang="en-US" sz="1800" dirty="0"/>
          </a:p>
        </p:txBody>
      </p:sp>
      <p:sp>
        <p:nvSpPr>
          <p:cNvPr id="7" name="Shape 5"/>
          <p:cNvSpPr/>
          <p:nvPr/>
        </p:nvSpPr>
        <p:spPr>
          <a:xfrm>
            <a:off x="576072" y="2743200"/>
            <a:ext cx="1280160" cy="310896"/>
          </a:xfrm>
          <a:prstGeom prst="roundRect">
            <a:avLst>
              <a:gd name="adj" fmla="val 29412"/>
            </a:avLst>
          </a:prstGeom>
          <a:solidFill>
            <a:srgbClr val="18364B"/>
          </a:solidFill>
          <a:ln w="8890">
            <a:solidFill>
              <a:srgbClr val="18364B"/>
            </a:solidFill>
            <a:prstDash val="solid"/>
          </a:ln>
        </p:spPr>
      </p:sp>
      <p:sp>
        <p:nvSpPr>
          <p:cNvPr id="8" name="Text 6"/>
          <p:cNvSpPr/>
          <p:nvPr/>
        </p:nvSpPr>
        <p:spPr>
          <a:xfrm>
            <a:off x="667512" y="2756916"/>
            <a:ext cx="1097280" cy="274320"/>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ТОМ II</a:t>
            </a:r>
            <a:endParaRPr lang="en-US" sz="1400" dirty="0"/>
          </a:p>
        </p:txBody>
      </p:sp>
      <p:sp>
        <p:nvSpPr>
          <p:cNvPr id="9" name="Text 7"/>
          <p:cNvSpPr/>
          <p:nvPr/>
        </p:nvSpPr>
        <p:spPr>
          <a:xfrm>
            <a:off x="521208" y="3310128"/>
            <a:ext cx="6995160" cy="1234440"/>
          </a:xfrm>
          <a:prstGeom prst="rect">
            <a:avLst/>
          </a:prstGeom>
          <a:noFill/>
          <a:ln/>
        </p:spPr>
        <p:txBody>
          <a:bodyPr wrap="square" lIns="0" tIns="0" rIns="0" bIns="0" rtlCol="0" anchor="t">
            <a:normAutofit/>
          </a:bodyPr>
          <a:lstStyle/>
          <a:p>
            <a:pPr indent="0" marL="0">
              <a:buNone/>
            </a:pPr>
            <a:r>
              <a:rPr lang="en-US" sz="3900" b="1" dirty="0">
                <a:solidFill>
                  <a:srgbClr val="18364B"/>
                </a:solidFill>
                <a:latin typeface="Arial" pitchFamily="34" charset="0"/>
                <a:ea typeface="Arial" pitchFamily="34" charset="-122"/>
                <a:cs typeface="Arial" pitchFamily="34" charset="-120"/>
              </a:rPr>
              <a:t>ПРАКТИКА</a:t>
            </a:r>
            <a:endParaRPr lang="en-US" sz="3900" dirty="0"/>
          </a:p>
          <a:p>
            <a:pPr indent="0" marL="0">
              <a:buNone/>
            </a:pPr>
            <a:r>
              <a:rPr lang="en-US" sz="3900" b="1" dirty="0">
                <a:solidFill>
                  <a:srgbClr val="18364B"/>
                </a:solidFill>
                <a:latin typeface="Arial" pitchFamily="34" charset="0"/>
                <a:ea typeface="Arial" pitchFamily="34" charset="-122"/>
                <a:cs typeface="Arial" pitchFamily="34" charset="-120"/>
              </a:rPr>
              <a:t>САМОРАЗВИТИЯ</a:t>
            </a:r>
            <a:endParaRPr lang="en-US" sz="3900" dirty="0"/>
          </a:p>
        </p:txBody>
      </p:sp>
      <p:sp>
        <p:nvSpPr>
          <p:cNvPr id="10" name="Text 8"/>
          <p:cNvSpPr/>
          <p:nvPr/>
        </p:nvSpPr>
        <p:spPr>
          <a:xfrm>
            <a:off x="576072" y="4681728"/>
            <a:ext cx="6766560" cy="841248"/>
          </a:xfrm>
          <a:prstGeom prst="rect">
            <a:avLst/>
          </a:prstGeom>
          <a:noFill/>
          <a:ln/>
        </p:spPr>
        <p:txBody>
          <a:bodyPr wrap="square" lIns="0" tIns="0" rIns="0" bIns="0" rtlCol="0" anchor="ctr">
            <a:normAutofit/>
          </a:bodyPr>
          <a:lstStyle/>
          <a:p>
            <a:pPr indent="0" marL="0">
              <a:buNone/>
            </a:pPr>
            <a:r>
              <a:rPr lang="en-US" sz="2600" dirty="0">
                <a:solidFill>
                  <a:srgbClr val="566776"/>
                </a:solidFill>
                <a:latin typeface="Arial" pitchFamily="34" charset="0"/>
                <a:ea typeface="Arial" pitchFamily="34" charset="-122"/>
                <a:cs typeface="Arial" pitchFamily="34" charset="-120"/>
              </a:rPr>
              <a:t>От личного выбора</a:t>
            </a:r>
            <a:endParaRPr lang="en-US" sz="2600" dirty="0"/>
          </a:p>
          <a:p>
            <a:pPr indent="0" marL="0">
              <a:buNone/>
            </a:pPr>
            <a:r>
              <a:rPr lang="en-US" sz="2600" dirty="0">
                <a:solidFill>
                  <a:srgbClr val="566776"/>
                </a:solidFill>
                <a:latin typeface="Arial" pitchFamily="34" charset="0"/>
                <a:ea typeface="Arial" pitchFamily="34" charset="-122"/>
                <a:cs typeface="Arial" pitchFamily="34" charset="-120"/>
              </a:rPr>
              <a:t>к общему делу</a:t>
            </a:r>
            <a:endParaRPr lang="en-US" sz="2600" dirty="0"/>
          </a:p>
        </p:txBody>
      </p:sp>
      <p:pic>
        <p:nvPicPr>
          <p:cNvPr id="11" name="Image 0" descr="Художественное изображение феникса из предыдущего комплекта серии">    </p:cNvPr>
          <p:cNvPicPr>
            <a:picLocks noChangeAspect="1"/>
          </p:cNvPicPr>
          <p:nvPr/>
        </p:nvPicPr>
        <p:blipFill>
          <a:blip r:embed="rId1"/>
          <a:stretch>
            <a:fillRect/>
          </a:stretch>
        </p:blipFill>
        <p:spPr>
          <a:xfrm>
            <a:off x="7863840" y="1243584"/>
            <a:ext cx="4005072" cy="2542032"/>
          </a:xfrm>
          <a:prstGeom prst="rect">
            <a:avLst/>
          </a:prstGeom>
        </p:spPr>
      </p:pic>
      <p:sp>
        <p:nvSpPr>
          <p:cNvPr id="12" name="Text 9"/>
          <p:cNvSpPr/>
          <p:nvPr/>
        </p:nvSpPr>
        <p:spPr>
          <a:xfrm>
            <a:off x="8065008" y="4270248"/>
            <a:ext cx="3657600" cy="1371600"/>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Выбрать вопрос.</a:t>
            </a:r>
            <a:endParaRPr lang="en-US" sz="2200" dirty="0"/>
          </a:p>
          <a:p>
            <a:pPr indent="0" marL="0">
              <a:buNone/>
            </a:pPr>
            <a:r>
              <a:rPr lang="en-US" sz="2200" b="1" dirty="0">
                <a:solidFill>
                  <a:srgbClr val="18364B"/>
                </a:solidFill>
                <a:latin typeface="Arial" pitchFamily="34" charset="0"/>
                <a:ea typeface="Arial" pitchFamily="34" charset="-122"/>
                <a:cs typeface="Arial" pitchFamily="34" charset="-120"/>
              </a:rPr>
              <a:t>Создать работу.</a:t>
            </a:r>
            <a:endParaRPr lang="en-US" sz="2200" dirty="0"/>
          </a:p>
          <a:p>
            <a:pPr indent="0" marL="0">
              <a:buNone/>
            </a:pPr>
            <a:r>
              <a:rPr lang="en-US" sz="2200" b="1" dirty="0">
                <a:solidFill>
                  <a:srgbClr val="18364B"/>
                </a:solidFill>
                <a:latin typeface="Arial" pitchFamily="34" charset="0"/>
                <a:ea typeface="Arial" pitchFamily="34" charset="-122"/>
                <a:cs typeface="Arial" pitchFamily="34" charset="-120"/>
              </a:rPr>
              <a:t>Проверить результат.</a:t>
            </a:r>
            <a:endParaRPr lang="en-US" sz="2200" dirty="0"/>
          </a:p>
          <a:p>
            <a:pPr indent="0" marL="0">
              <a:buNone/>
            </a:pPr>
            <a:r>
              <a:rPr lang="en-US" sz="2200" b="1" dirty="0">
                <a:solidFill>
                  <a:srgbClr val="18364B"/>
                </a:solidFill>
                <a:latin typeface="Arial" pitchFamily="34" charset="0"/>
                <a:ea typeface="Arial" pitchFamily="34" charset="-122"/>
                <a:cs typeface="Arial" pitchFamily="34" charset="-120"/>
              </a:rPr>
              <a:t>Передать опыт.</a:t>
            </a:r>
            <a:endParaRPr lang="en-US" sz="2200" dirty="0"/>
          </a:p>
        </p:txBody>
      </p:sp>
      <p:sp>
        <p:nvSpPr>
          <p:cNvPr id="13" name="Text 10"/>
          <p:cNvSpPr/>
          <p:nvPr/>
        </p:nvSpPr>
        <p:spPr>
          <a:xfrm>
            <a:off x="585216" y="6126480"/>
            <a:ext cx="5486400" cy="429768"/>
          </a:xfrm>
          <a:prstGeom prst="rect">
            <a:avLst/>
          </a:prstGeom>
          <a:noFill/>
          <a:ln/>
        </p:spPr>
        <p:txBody>
          <a:bodyPr wrap="square" lIns="0" tIns="0" rIns="0" bIns="0" rtlCol="0" anchor="ctr">
            <a:normAutofit/>
          </a:bodyPr>
          <a:lstStyle/>
          <a:p>
            <a:pPr indent="0" marL="0">
              <a:buNone/>
            </a:pPr>
            <a:r>
              <a:rPr lang="en-US" sz="1200" dirty="0">
                <a:solidFill>
                  <a:srgbClr val="566776"/>
                </a:solidFill>
                <a:latin typeface="Arial" pitchFamily="34" charset="0"/>
                <a:ea typeface="Arial" pitchFamily="34" charset="-122"/>
                <a:cs typeface="Arial" pitchFamily="34" charset="-120"/>
              </a:rPr>
              <a:t>Рабочая концепция 1.0</a:t>
            </a:r>
            <a:endParaRPr lang="en-US" sz="1200" dirty="0"/>
          </a:p>
          <a:p>
            <a:pPr indent="0" marL="0">
              <a:buNone/>
            </a:pPr>
            <a:r>
              <a:rPr lang="en-US" sz="1200" dirty="0">
                <a:solidFill>
                  <a:srgbClr val="566776"/>
                </a:solidFill>
                <a:latin typeface="Arial" pitchFamily="34" charset="0"/>
                <a:ea typeface="Arial" pitchFamily="34" charset="-122"/>
                <a:cs typeface="Arial" pitchFamily="34" charset="-120"/>
              </a:rPr>
              <a:t>17 сентября 2026 года</a:t>
            </a:r>
            <a:endParaRPr lang="en-US" sz="1200" dirty="0"/>
          </a:p>
        </p:txBody>
      </p:sp>
      <p:sp>
        <p:nvSpPr>
          <p:cNvPr id="14" name="Text 11"/>
          <p:cNvSpPr/>
          <p:nvPr/>
        </p:nvSpPr>
        <p:spPr>
          <a:xfrm>
            <a:off x="8074152" y="6071616"/>
            <a:ext cx="3337560" cy="438912"/>
          </a:xfrm>
          <a:prstGeom prst="rect">
            <a:avLst/>
          </a:prstGeom>
          <a:noFill/>
          <a:ln/>
        </p:spPr>
        <p:txBody>
          <a:bodyPr wrap="square" lIns="0" tIns="0" rIns="0" bIns="0" rtlCol="0" anchor="ctr">
            <a:normAutofit/>
          </a:bodyPr>
          <a:lstStyle/>
          <a:p>
            <a:pPr indent="0" marL="0">
              <a:buNone/>
            </a:pPr>
            <a:r>
              <a:rPr lang="en-US" sz="1150" b="1" dirty="0">
                <a:solidFill>
                  <a:srgbClr val="BC8742"/>
                </a:solidFill>
                <a:latin typeface="Arial" pitchFamily="34" charset="0"/>
                <a:ea typeface="Arial" pitchFamily="34" charset="-122"/>
                <a:cs typeface="Arial" pitchFamily="34" charset="-120"/>
              </a:rPr>
              <a:t>ЗНАНИЯ И ЭНЕРГИЯ</a:t>
            </a:r>
            <a:endParaRPr lang="en-US" sz="1150" dirty="0"/>
          </a:p>
          <a:p>
            <a:pPr indent="0" marL="0">
              <a:buNone/>
            </a:pPr>
            <a:r>
              <a:rPr lang="en-US" sz="1150" b="1" dirty="0">
                <a:solidFill>
                  <a:srgbClr val="BC8742"/>
                </a:solidFill>
                <a:latin typeface="Arial" pitchFamily="34" charset="0"/>
                <a:ea typeface="Arial" pitchFamily="34" charset="-122"/>
                <a:cs typeface="Arial" pitchFamily="34" charset="-120"/>
              </a:rPr>
              <a:t>КУЛЬТУРА И НАУКА</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ПРЕЕМСТВЕННОСТЬ</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От «Основ» — к наблюдаемой практике</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Второй том переводит принципы системы в действия участника и мастерской.</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паспорт, с. 2; «Основы»</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02</a:t>
            </a:r>
            <a:endParaRPr lang="en-US" sz="1300" dirty="0"/>
          </a:p>
        </p:txBody>
      </p:sp>
      <p:sp>
        <p:nvSpPr>
          <p:cNvPr id="11" name="Shape 8"/>
          <p:cNvSpPr/>
          <p:nvPr/>
        </p:nvSpPr>
        <p:spPr>
          <a:xfrm>
            <a:off x="502920" y="2084832"/>
            <a:ext cx="3566160" cy="3108960"/>
          </a:xfrm>
          <a:prstGeom prst="roundRect">
            <a:avLst>
              <a:gd name="adj" fmla="val 3529"/>
            </a:avLst>
          </a:prstGeom>
          <a:solidFill>
            <a:srgbClr val="FFFFFF"/>
          </a:solidFill>
          <a:ln w="8890">
            <a:solidFill>
              <a:srgbClr val="DEDCD5"/>
            </a:solidFill>
            <a:prstDash val="solid"/>
          </a:ln>
        </p:spPr>
      </p:sp>
      <p:sp>
        <p:nvSpPr>
          <p:cNvPr id="12" name="Shape 9"/>
          <p:cNvSpPr/>
          <p:nvPr/>
        </p:nvSpPr>
        <p:spPr>
          <a:xfrm>
            <a:off x="502920" y="2084832"/>
            <a:ext cx="50292" cy="3108960"/>
          </a:xfrm>
          <a:prstGeom prst="rect">
            <a:avLst/>
          </a:prstGeom>
          <a:solidFill>
            <a:srgbClr val="BC8742"/>
          </a:solidFill>
          <a:ln w="8890">
            <a:solidFill>
              <a:srgbClr val="BC8742"/>
            </a:solidFill>
            <a:prstDash val="solid"/>
          </a:ln>
        </p:spPr>
      </p:sp>
      <p:sp>
        <p:nvSpPr>
          <p:cNvPr id="13" name="Text 10"/>
          <p:cNvSpPr/>
          <p:nvPr/>
        </p:nvSpPr>
        <p:spPr>
          <a:xfrm>
            <a:off x="704088" y="2249424"/>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01 / ОСНОВАНИЕ</a:t>
            </a:r>
            <a:endParaRPr lang="en-US" sz="1200" dirty="0"/>
          </a:p>
        </p:txBody>
      </p:sp>
      <p:sp>
        <p:nvSpPr>
          <p:cNvPr id="14" name="Text 11"/>
          <p:cNvSpPr/>
          <p:nvPr/>
        </p:nvSpPr>
        <p:spPr>
          <a:xfrm>
            <a:off x="704088" y="2679192"/>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Том I · Основы</a:t>
            </a:r>
            <a:endParaRPr lang="en-US" sz="2400" dirty="0"/>
          </a:p>
        </p:txBody>
      </p:sp>
      <p:sp>
        <p:nvSpPr>
          <p:cNvPr id="15" name="Text 12"/>
          <p:cNvSpPr/>
          <p:nvPr/>
        </p:nvSpPr>
        <p:spPr>
          <a:xfrm>
            <a:off x="704088" y="3593592"/>
            <a:ext cx="3163824" cy="138988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Принципы, добровольный выбор, общий язык и коды системы.</a:t>
            </a:r>
            <a:endParaRPr lang="en-US" sz="1800" dirty="0"/>
          </a:p>
        </p:txBody>
      </p:sp>
      <p:sp>
        <p:nvSpPr>
          <p:cNvPr id="16" name="Shape 13"/>
          <p:cNvSpPr/>
          <p:nvPr/>
        </p:nvSpPr>
        <p:spPr>
          <a:xfrm>
            <a:off x="4315968" y="2084832"/>
            <a:ext cx="3566160" cy="3108960"/>
          </a:xfrm>
          <a:prstGeom prst="roundRect">
            <a:avLst>
              <a:gd name="adj" fmla="val 3529"/>
            </a:avLst>
          </a:prstGeom>
          <a:solidFill>
            <a:srgbClr val="FFFFFF"/>
          </a:solidFill>
          <a:ln w="8890">
            <a:solidFill>
              <a:srgbClr val="DEDCD5"/>
            </a:solidFill>
            <a:prstDash val="solid"/>
          </a:ln>
        </p:spPr>
      </p:sp>
      <p:sp>
        <p:nvSpPr>
          <p:cNvPr id="17" name="Shape 14"/>
          <p:cNvSpPr/>
          <p:nvPr/>
        </p:nvSpPr>
        <p:spPr>
          <a:xfrm>
            <a:off x="4315968" y="2084832"/>
            <a:ext cx="50292" cy="3108960"/>
          </a:xfrm>
          <a:prstGeom prst="rect">
            <a:avLst/>
          </a:prstGeom>
          <a:solidFill>
            <a:srgbClr val="237B78"/>
          </a:solidFill>
          <a:ln w="8890">
            <a:solidFill>
              <a:srgbClr val="237B78"/>
            </a:solidFill>
            <a:prstDash val="solid"/>
          </a:ln>
        </p:spPr>
      </p:sp>
      <p:sp>
        <p:nvSpPr>
          <p:cNvPr id="18" name="Text 15"/>
          <p:cNvSpPr/>
          <p:nvPr/>
        </p:nvSpPr>
        <p:spPr>
          <a:xfrm>
            <a:off x="4517136" y="2249424"/>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02 / ДЕЙСТВИЕ</a:t>
            </a:r>
            <a:endParaRPr lang="en-US" sz="1200" dirty="0"/>
          </a:p>
        </p:txBody>
      </p:sp>
      <p:sp>
        <p:nvSpPr>
          <p:cNvPr id="19" name="Text 16"/>
          <p:cNvSpPr/>
          <p:nvPr/>
        </p:nvSpPr>
        <p:spPr>
          <a:xfrm>
            <a:off x="4517136" y="2679192"/>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Том II · Практика</a:t>
            </a:r>
            <a:endParaRPr lang="en-US" sz="2400" dirty="0"/>
          </a:p>
        </p:txBody>
      </p:sp>
      <p:sp>
        <p:nvSpPr>
          <p:cNvPr id="20" name="Text 17"/>
          <p:cNvSpPr/>
          <p:nvPr/>
        </p:nvSpPr>
        <p:spPr>
          <a:xfrm>
            <a:off x="4517136" y="3593592"/>
            <a:ext cx="3163824" cy="138988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Маршрут, наставник, собственная работа и проверяемый результат.</a:t>
            </a:r>
            <a:endParaRPr lang="en-US" sz="1800" dirty="0"/>
          </a:p>
        </p:txBody>
      </p:sp>
      <p:sp>
        <p:nvSpPr>
          <p:cNvPr id="21" name="Shape 18"/>
          <p:cNvSpPr/>
          <p:nvPr/>
        </p:nvSpPr>
        <p:spPr>
          <a:xfrm>
            <a:off x="8129016" y="2084832"/>
            <a:ext cx="3566160" cy="3108960"/>
          </a:xfrm>
          <a:prstGeom prst="roundRect">
            <a:avLst>
              <a:gd name="adj" fmla="val 3529"/>
            </a:avLst>
          </a:prstGeom>
          <a:solidFill>
            <a:srgbClr val="FFFFFF"/>
          </a:solidFill>
          <a:ln w="8890">
            <a:solidFill>
              <a:srgbClr val="DEDCD5"/>
            </a:solidFill>
            <a:prstDash val="solid"/>
          </a:ln>
        </p:spPr>
      </p:sp>
      <p:sp>
        <p:nvSpPr>
          <p:cNvPr id="22" name="Shape 19"/>
          <p:cNvSpPr/>
          <p:nvPr/>
        </p:nvSpPr>
        <p:spPr>
          <a:xfrm>
            <a:off x="8129016" y="2084832"/>
            <a:ext cx="50292" cy="3108960"/>
          </a:xfrm>
          <a:prstGeom prst="rect">
            <a:avLst/>
          </a:prstGeom>
          <a:solidFill>
            <a:srgbClr val="3A7196"/>
          </a:solidFill>
          <a:ln w="8890">
            <a:solidFill>
              <a:srgbClr val="3A7196"/>
            </a:solidFill>
            <a:prstDash val="solid"/>
          </a:ln>
        </p:spPr>
      </p:sp>
      <p:sp>
        <p:nvSpPr>
          <p:cNvPr id="23" name="Text 20"/>
          <p:cNvSpPr/>
          <p:nvPr/>
        </p:nvSpPr>
        <p:spPr>
          <a:xfrm>
            <a:off x="8330184" y="2249424"/>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03 / ПАМЯТЬ</a:t>
            </a:r>
            <a:endParaRPr lang="en-US" sz="1200" dirty="0"/>
          </a:p>
        </p:txBody>
      </p:sp>
      <p:sp>
        <p:nvSpPr>
          <p:cNvPr id="24" name="Text 21"/>
          <p:cNvSpPr/>
          <p:nvPr/>
        </p:nvSpPr>
        <p:spPr>
          <a:xfrm>
            <a:off x="8330184" y="2679192"/>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Следующий цикл</a:t>
            </a:r>
            <a:endParaRPr lang="en-US" sz="2400" dirty="0"/>
          </a:p>
        </p:txBody>
      </p:sp>
      <p:sp>
        <p:nvSpPr>
          <p:cNvPr id="25" name="Text 22"/>
          <p:cNvSpPr/>
          <p:nvPr/>
        </p:nvSpPr>
        <p:spPr>
          <a:xfrm>
            <a:off x="8330184" y="3593592"/>
            <a:ext cx="3163824" cy="138988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Замечания, исправленная версия, Архив и передача способа работы.</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Методическая модель для взрослых. Площадка, сроки, роли и условия согласуются отдельно.</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РЕЗУЛЬТАТ</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Создать работу ≠ освоить навык ≠ получить эффект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Три уровня результата фиксируются раздельно.</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01, с. 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03</a:t>
            </a:r>
            <a:endParaRPr lang="en-US" sz="1300" dirty="0"/>
          </a:p>
        </p:txBody>
      </p:sp>
      <p:sp>
        <p:nvSpPr>
          <p:cNvPr id="11" name="Shape 8"/>
          <p:cNvSpPr/>
          <p:nvPr/>
        </p:nvSpPr>
        <p:spPr>
          <a:xfrm>
            <a:off x="502920" y="2103120"/>
            <a:ext cx="3566160" cy="3200400"/>
          </a:xfrm>
          <a:prstGeom prst="roundRect">
            <a:avLst>
              <a:gd name="adj" fmla="val 3429"/>
            </a:avLst>
          </a:prstGeom>
          <a:solidFill>
            <a:srgbClr val="FFFFFF"/>
          </a:solidFill>
          <a:ln w="8890">
            <a:solidFill>
              <a:srgbClr val="DEDCD5"/>
            </a:solidFill>
            <a:prstDash val="solid"/>
          </a:ln>
        </p:spPr>
      </p:sp>
      <p:sp>
        <p:nvSpPr>
          <p:cNvPr id="12" name="Shape 9"/>
          <p:cNvSpPr/>
          <p:nvPr/>
        </p:nvSpPr>
        <p:spPr>
          <a:xfrm>
            <a:off x="502920" y="2103120"/>
            <a:ext cx="50292" cy="3200400"/>
          </a:xfrm>
          <a:prstGeom prst="rect">
            <a:avLst/>
          </a:prstGeom>
          <a:solidFill>
            <a:srgbClr val="BC8742"/>
          </a:solidFill>
          <a:ln w="8890">
            <a:solidFill>
              <a:srgbClr val="BC8742"/>
            </a:solidFill>
            <a:prstDash val="solid"/>
          </a:ln>
        </p:spPr>
      </p:sp>
      <p:sp>
        <p:nvSpPr>
          <p:cNvPr id="13" name="Text 10"/>
          <p:cNvSpPr/>
          <p:nvPr/>
        </p:nvSpPr>
        <p:spPr>
          <a:xfrm>
            <a:off x="704088"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УРОВЕНЬ 1</a:t>
            </a:r>
            <a:endParaRPr lang="en-US" sz="1200" dirty="0"/>
          </a:p>
        </p:txBody>
      </p:sp>
      <p:sp>
        <p:nvSpPr>
          <p:cNvPr id="14" name="Text 11"/>
          <p:cNvSpPr/>
          <p:nvPr/>
        </p:nvSpPr>
        <p:spPr>
          <a:xfrm>
            <a:off x="704088"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Работа создана</a:t>
            </a:r>
            <a:endParaRPr lang="en-US" sz="2400" dirty="0"/>
          </a:p>
        </p:txBody>
      </p:sp>
      <p:sp>
        <p:nvSpPr>
          <p:cNvPr id="15" name="Text 12"/>
          <p:cNvSpPr/>
          <p:nvPr/>
        </p:nvSpPr>
        <p:spPr>
          <a:xfrm>
            <a:off x="704088" y="3611880"/>
            <a:ext cx="3163824" cy="148132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Есть определённый текст, карточка, расчёт или образец.</a:t>
            </a:r>
            <a:endParaRPr lang="en-US" sz="1800" dirty="0"/>
          </a:p>
          <a:p>
            <a:pPr indent="0" marL="0">
              <a:buNone/>
            </a:pPr>
            <a:endParaRPr lang="en-US" sz="1800" dirty="0"/>
          </a:p>
          <a:p>
            <a:pPr indent="0" marL="0">
              <a:buNone/>
            </a:pPr>
            <a:r>
              <a:rPr lang="en-US" sz="1800" dirty="0">
                <a:solidFill>
                  <a:srgbClr val="566776"/>
                </a:solidFill>
                <a:latin typeface="Arial" pitchFamily="34" charset="0"/>
                <a:ea typeface="Arial" pitchFamily="34" charset="-122"/>
                <a:cs typeface="Arial" pitchFamily="34" charset="-120"/>
              </a:rPr>
              <a:t>Подтверждение: файл или предмет.</a:t>
            </a:r>
            <a:endParaRPr lang="en-US" sz="1800" dirty="0"/>
          </a:p>
        </p:txBody>
      </p:sp>
      <p:sp>
        <p:nvSpPr>
          <p:cNvPr id="16" name="Shape 13"/>
          <p:cNvSpPr/>
          <p:nvPr/>
        </p:nvSpPr>
        <p:spPr>
          <a:xfrm>
            <a:off x="4315968" y="2103120"/>
            <a:ext cx="3566160" cy="3200400"/>
          </a:xfrm>
          <a:prstGeom prst="roundRect">
            <a:avLst>
              <a:gd name="adj" fmla="val 3429"/>
            </a:avLst>
          </a:prstGeom>
          <a:solidFill>
            <a:srgbClr val="FFFFFF"/>
          </a:solidFill>
          <a:ln w="8890">
            <a:solidFill>
              <a:srgbClr val="DEDCD5"/>
            </a:solidFill>
            <a:prstDash val="solid"/>
          </a:ln>
        </p:spPr>
      </p:sp>
      <p:sp>
        <p:nvSpPr>
          <p:cNvPr id="17" name="Shape 14"/>
          <p:cNvSpPr/>
          <p:nvPr/>
        </p:nvSpPr>
        <p:spPr>
          <a:xfrm>
            <a:off x="4315968" y="2103120"/>
            <a:ext cx="50292" cy="3200400"/>
          </a:xfrm>
          <a:prstGeom prst="rect">
            <a:avLst/>
          </a:prstGeom>
          <a:solidFill>
            <a:srgbClr val="237B78"/>
          </a:solidFill>
          <a:ln w="8890">
            <a:solidFill>
              <a:srgbClr val="237B78"/>
            </a:solidFill>
            <a:prstDash val="solid"/>
          </a:ln>
        </p:spPr>
      </p:sp>
      <p:sp>
        <p:nvSpPr>
          <p:cNvPr id="18" name="Text 15"/>
          <p:cNvSpPr/>
          <p:nvPr/>
        </p:nvSpPr>
        <p:spPr>
          <a:xfrm>
            <a:off x="4517136"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УРОВЕНЬ 2</a:t>
            </a:r>
            <a:endParaRPr lang="en-US" sz="1200" dirty="0"/>
          </a:p>
        </p:txBody>
      </p:sp>
      <p:sp>
        <p:nvSpPr>
          <p:cNvPr id="19" name="Text 16"/>
          <p:cNvSpPr/>
          <p:nvPr/>
        </p:nvSpPr>
        <p:spPr>
          <a:xfrm>
            <a:off x="4517136"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Способ освоен</a:t>
            </a:r>
            <a:endParaRPr lang="en-US" sz="2400" dirty="0"/>
          </a:p>
        </p:txBody>
      </p:sp>
      <p:sp>
        <p:nvSpPr>
          <p:cNvPr id="20" name="Text 17"/>
          <p:cNvSpPr/>
          <p:nvPr/>
        </p:nvSpPr>
        <p:spPr>
          <a:xfrm>
            <a:off x="4517136" y="3611880"/>
            <a:ext cx="3163824" cy="148132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Участник объясняет метод и выполняет аналогичную задачу.</a:t>
            </a:r>
            <a:endParaRPr lang="en-US" sz="1800" dirty="0"/>
          </a:p>
          <a:p>
            <a:pPr indent="0" marL="0">
              <a:buNone/>
            </a:pPr>
            <a:endParaRPr lang="en-US" sz="1800" dirty="0"/>
          </a:p>
          <a:p>
            <a:pPr indent="0" marL="0">
              <a:buNone/>
            </a:pPr>
            <a:r>
              <a:rPr lang="en-US" sz="1800" dirty="0">
                <a:solidFill>
                  <a:srgbClr val="566776"/>
                </a:solidFill>
                <a:latin typeface="Arial" pitchFamily="34" charset="0"/>
                <a:ea typeface="Arial" pitchFamily="34" charset="-122"/>
                <a:cs typeface="Arial" pitchFamily="34" charset="-120"/>
              </a:rPr>
              <a:t>Подтверждение: действие.</a:t>
            </a:r>
            <a:endParaRPr lang="en-US" sz="1800" dirty="0"/>
          </a:p>
        </p:txBody>
      </p:sp>
      <p:sp>
        <p:nvSpPr>
          <p:cNvPr id="21" name="Shape 18"/>
          <p:cNvSpPr/>
          <p:nvPr/>
        </p:nvSpPr>
        <p:spPr>
          <a:xfrm>
            <a:off x="8129016" y="2103120"/>
            <a:ext cx="3566160" cy="3200400"/>
          </a:xfrm>
          <a:prstGeom prst="roundRect">
            <a:avLst>
              <a:gd name="adj" fmla="val 3429"/>
            </a:avLst>
          </a:prstGeom>
          <a:solidFill>
            <a:srgbClr val="FFFFFF"/>
          </a:solidFill>
          <a:ln w="8890">
            <a:solidFill>
              <a:srgbClr val="DEDCD5"/>
            </a:solidFill>
            <a:prstDash val="solid"/>
          </a:ln>
        </p:spPr>
      </p:sp>
      <p:sp>
        <p:nvSpPr>
          <p:cNvPr id="22" name="Shape 19"/>
          <p:cNvSpPr/>
          <p:nvPr/>
        </p:nvSpPr>
        <p:spPr>
          <a:xfrm>
            <a:off x="8129016" y="2103120"/>
            <a:ext cx="50292" cy="3200400"/>
          </a:xfrm>
          <a:prstGeom prst="rect">
            <a:avLst/>
          </a:prstGeom>
          <a:solidFill>
            <a:srgbClr val="3A7196"/>
          </a:solidFill>
          <a:ln w="8890">
            <a:solidFill>
              <a:srgbClr val="3A7196"/>
            </a:solidFill>
            <a:prstDash val="solid"/>
          </a:ln>
        </p:spPr>
      </p:sp>
      <p:sp>
        <p:nvSpPr>
          <p:cNvPr id="23" name="Text 20"/>
          <p:cNvSpPr/>
          <p:nvPr/>
        </p:nvSpPr>
        <p:spPr>
          <a:xfrm>
            <a:off x="8330184"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УРОВЕНЬ 3</a:t>
            </a:r>
            <a:endParaRPr lang="en-US" sz="1200" dirty="0"/>
          </a:p>
        </p:txBody>
      </p:sp>
      <p:sp>
        <p:nvSpPr>
          <p:cNvPr id="24" name="Text 21"/>
          <p:cNvSpPr/>
          <p:nvPr/>
        </p:nvSpPr>
        <p:spPr>
          <a:xfrm>
            <a:off x="8330184"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Результат применён</a:t>
            </a:r>
            <a:endParaRPr lang="en-US" sz="2400" dirty="0"/>
          </a:p>
        </p:txBody>
      </p:sp>
      <p:sp>
        <p:nvSpPr>
          <p:cNvPr id="25" name="Text 22"/>
          <p:cNvSpPr/>
          <p:nvPr/>
        </p:nvSpPr>
        <p:spPr>
          <a:xfrm>
            <a:off x="8330184" y="3611880"/>
            <a:ext cx="3163824" cy="1481328"/>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Пользователь использовал работу в названных условиях.</a:t>
            </a:r>
            <a:endParaRPr lang="en-US" sz="1800" dirty="0"/>
          </a:p>
          <a:p>
            <a:pPr indent="0" marL="0">
              <a:buNone/>
            </a:pPr>
            <a:endParaRPr lang="en-US" sz="1800" dirty="0"/>
          </a:p>
          <a:p>
            <a:pPr indent="0" marL="0">
              <a:buNone/>
            </a:pPr>
            <a:r>
              <a:rPr lang="en-US" sz="1800" dirty="0">
                <a:solidFill>
                  <a:srgbClr val="566776"/>
                </a:solidFill>
                <a:latin typeface="Arial" pitchFamily="34" charset="0"/>
                <a:ea typeface="Arial" pitchFamily="34" charset="-122"/>
                <a:cs typeface="Arial" pitchFamily="34" charset="-120"/>
              </a:rPr>
              <a:t>Подтверждение: применение.</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Учебная работа может быть завершена без заявления о доказанном общественном эффекте.</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ПЯТЬ ЭТАПОВ ФЕНИКС</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цикл: от вопроса к передаче опыта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Символические названия обозначают этапы работы, а не ступени ценности человека.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08, с. 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04</a:t>
            </a:r>
            <a:endParaRPr lang="en-US" sz="1300" dirty="0"/>
          </a:p>
        </p:txBody>
      </p:sp>
      <p:sp>
        <p:nvSpPr>
          <p:cNvPr id="11" name="Shape 8"/>
          <p:cNvSpPr/>
          <p:nvPr/>
        </p:nvSpPr>
        <p:spPr>
          <a:xfrm>
            <a:off x="1143000" y="2231136"/>
            <a:ext cx="576072" cy="576072"/>
          </a:xfrm>
          <a:prstGeom prst="ellipse">
            <a:avLst/>
          </a:prstGeom>
          <a:solidFill>
            <a:srgbClr val="BC8742"/>
          </a:solidFill>
          <a:ln w="12700">
            <a:solidFill>
              <a:srgbClr val="BC8742"/>
            </a:solidFill>
            <a:prstDash val="solid"/>
          </a:ln>
        </p:spPr>
      </p:sp>
      <p:sp>
        <p:nvSpPr>
          <p:cNvPr id="12" name="Text 9"/>
          <p:cNvSpPr/>
          <p:nvPr/>
        </p:nvSpPr>
        <p:spPr>
          <a:xfrm>
            <a:off x="1143000"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1</a:t>
            </a:r>
            <a:endParaRPr lang="en-US" sz="2100" dirty="0"/>
          </a:p>
        </p:txBody>
      </p:sp>
      <p:sp>
        <p:nvSpPr>
          <p:cNvPr id="13" name="Shape 10"/>
          <p:cNvSpPr/>
          <p:nvPr/>
        </p:nvSpPr>
        <p:spPr>
          <a:xfrm>
            <a:off x="1828800" y="2514600"/>
            <a:ext cx="941832" cy="0"/>
          </a:xfrm>
          <a:prstGeom prst="line">
            <a:avLst/>
          </a:prstGeom>
          <a:noFill/>
          <a:ln w="22860">
            <a:solidFill>
              <a:srgbClr val="DEDCD5"/>
            </a:solidFill>
            <a:prstDash val="solid"/>
            <a:tailEnd type="triangle"/>
          </a:ln>
        </p:spPr>
      </p:sp>
      <p:sp>
        <p:nvSpPr>
          <p:cNvPr id="14" name="Text 11"/>
          <p:cNvSpPr/>
          <p:nvPr/>
        </p:nvSpPr>
        <p:spPr>
          <a:xfrm>
            <a:off x="502920"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Искра</a:t>
            </a:r>
            <a:endParaRPr lang="en-US" sz="2400" dirty="0"/>
          </a:p>
        </p:txBody>
      </p:sp>
      <p:sp>
        <p:nvSpPr>
          <p:cNvPr id="15" name="Text 12"/>
          <p:cNvSpPr/>
          <p:nvPr/>
        </p:nvSpPr>
        <p:spPr>
          <a:xfrm>
            <a:off x="502920"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BC8742"/>
                </a:solidFill>
                <a:latin typeface="Arial" pitchFamily="34" charset="0"/>
                <a:ea typeface="Arial" pitchFamily="34" charset="-122"/>
                <a:cs typeface="Arial" pitchFamily="34" charset="-120"/>
              </a:rPr>
              <a:t>Выбор</a:t>
            </a:r>
            <a:endParaRPr lang="en-US" sz="1600" dirty="0"/>
          </a:p>
        </p:txBody>
      </p:sp>
      <p:sp>
        <p:nvSpPr>
          <p:cNvPr id="16" name="Text 13"/>
          <p:cNvSpPr/>
          <p:nvPr/>
        </p:nvSpPr>
        <p:spPr>
          <a:xfrm>
            <a:off x="502920"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Вопрос, границы,</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исходная попытка</a:t>
            </a:r>
            <a:endParaRPr lang="en-US" sz="1700" dirty="0"/>
          </a:p>
        </p:txBody>
      </p:sp>
      <p:sp>
        <p:nvSpPr>
          <p:cNvPr id="17" name="Shape 14"/>
          <p:cNvSpPr/>
          <p:nvPr/>
        </p:nvSpPr>
        <p:spPr>
          <a:xfrm>
            <a:off x="3410712" y="2231136"/>
            <a:ext cx="576072" cy="576072"/>
          </a:xfrm>
          <a:prstGeom prst="ellipse">
            <a:avLst/>
          </a:prstGeom>
          <a:solidFill>
            <a:srgbClr val="AD552E"/>
          </a:solidFill>
          <a:ln w="12700">
            <a:solidFill>
              <a:srgbClr val="AD552E"/>
            </a:solidFill>
            <a:prstDash val="solid"/>
          </a:ln>
        </p:spPr>
      </p:sp>
      <p:sp>
        <p:nvSpPr>
          <p:cNvPr id="18" name="Text 15"/>
          <p:cNvSpPr/>
          <p:nvPr/>
        </p:nvSpPr>
        <p:spPr>
          <a:xfrm>
            <a:off x="3410712"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2</a:t>
            </a:r>
            <a:endParaRPr lang="en-US" sz="2100" dirty="0"/>
          </a:p>
        </p:txBody>
      </p:sp>
      <p:sp>
        <p:nvSpPr>
          <p:cNvPr id="19" name="Shape 16"/>
          <p:cNvSpPr/>
          <p:nvPr/>
        </p:nvSpPr>
        <p:spPr>
          <a:xfrm>
            <a:off x="4096512" y="2514600"/>
            <a:ext cx="941832" cy="0"/>
          </a:xfrm>
          <a:prstGeom prst="line">
            <a:avLst/>
          </a:prstGeom>
          <a:noFill/>
          <a:ln w="22860">
            <a:solidFill>
              <a:srgbClr val="DEDCD5"/>
            </a:solidFill>
            <a:prstDash val="solid"/>
            <a:tailEnd type="triangle"/>
          </a:ln>
        </p:spPr>
      </p:sp>
      <p:sp>
        <p:nvSpPr>
          <p:cNvPr id="20" name="Text 17"/>
          <p:cNvSpPr/>
          <p:nvPr/>
        </p:nvSpPr>
        <p:spPr>
          <a:xfrm>
            <a:off x="2770632"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Пламя</a:t>
            </a:r>
            <a:endParaRPr lang="en-US" sz="2400" dirty="0"/>
          </a:p>
        </p:txBody>
      </p:sp>
      <p:sp>
        <p:nvSpPr>
          <p:cNvPr id="21" name="Text 18"/>
          <p:cNvSpPr/>
          <p:nvPr/>
        </p:nvSpPr>
        <p:spPr>
          <a:xfrm>
            <a:off x="2770632"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AD552E"/>
                </a:solidFill>
                <a:latin typeface="Arial" pitchFamily="34" charset="0"/>
                <a:ea typeface="Arial" pitchFamily="34" charset="-122"/>
                <a:cs typeface="Arial" pitchFamily="34" charset="-120"/>
              </a:rPr>
              <a:t>Практика</a:t>
            </a:r>
            <a:endParaRPr lang="en-US" sz="1600" dirty="0"/>
          </a:p>
        </p:txBody>
      </p:sp>
      <p:sp>
        <p:nvSpPr>
          <p:cNvPr id="22" name="Text 19"/>
          <p:cNvSpPr/>
          <p:nvPr/>
        </p:nvSpPr>
        <p:spPr>
          <a:xfrm>
            <a:off x="2770632"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Источник, метод,</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собственная работа</a:t>
            </a:r>
            <a:endParaRPr lang="en-US" sz="1700" dirty="0"/>
          </a:p>
        </p:txBody>
      </p:sp>
      <p:sp>
        <p:nvSpPr>
          <p:cNvPr id="23" name="Shape 20"/>
          <p:cNvSpPr/>
          <p:nvPr/>
        </p:nvSpPr>
        <p:spPr>
          <a:xfrm>
            <a:off x="5678424" y="2231136"/>
            <a:ext cx="576072" cy="576072"/>
          </a:xfrm>
          <a:prstGeom prst="ellipse">
            <a:avLst/>
          </a:prstGeom>
          <a:solidFill>
            <a:srgbClr val="566776"/>
          </a:solidFill>
          <a:ln w="12700">
            <a:solidFill>
              <a:srgbClr val="566776"/>
            </a:solidFill>
            <a:prstDash val="solid"/>
          </a:ln>
        </p:spPr>
      </p:sp>
      <p:sp>
        <p:nvSpPr>
          <p:cNvPr id="24" name="Text 21"/>
          <p:cNvSpPr/>
          <p:nvPr/>
        </p:nvSpPr>
        <p:spPr>
          <a:xfrm>
            <a:off x="5678424"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3</a:t>
            </a:r>
            <a:endParaRPr lang="en-US" sz="2100" dirty="0"/>
          </a:p>
        </p:txBody>
      </p:sp>
      <p:sp>
        <p:nvSpPr>
          <p:cNvPr id="25" name="Shape 22"/>
          <p:cNvSpPr/>
          <p:nvPr/>
        </p:nvSpPr>
        <p:spPr>
          <a:xfrm>
            <a:off x="6364224" y="2514600"/>
            <a:ext cx="941832" cy="0"/>
          </a:xfrm>
          <a:prstGeom prst="line">
            <a:avLst/>
          </a:prstGeom>
          <a:noFill/>
          <a:ln w="22860">
            <a:solidFill>
              <a:srgbClr val="DEDCD5"/>
            </a:solidFill>
            <a:prstDash val="solid"/>
            <a:tailEnd type="triangle"/>
          </a:ln>
        </p:spPr>
      </p:sp>
      <p:sp>
        <p:nvSpPr>
          <p:cNvPr id="26" name="Text 23"/>
          <p:cNvSpPr/>
          <p:nvPr/>
        </p:nvSpPr>
        <p:spPr>
          <a:xfrm>
            <a:off x="5038344"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Пепел</a:t>
            </a:r>
            <a:endParaRPr lang="en-US" sz="2400" dirty="0"/>
          </a:p>
        </p:txBody>
      </p:sp>
      <p:sp>
        <p:nvSpPr>
          <p:cNvPr id="27" name="Text 24"/>
          <p:cNvSpPr/>
          <p:nvPr/>
        </p:nvSpPr>
        <p:spPr>
          <a:xfrm>
            <a:off x="5038344"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566776"/>
                </a:solidFill>
                <a:latin typeface="Arial" pitchFamily="34" charset="0"/>
                <a:ea typeface="Arial" pitchFamily="34" charset="-122"/>
                <a:cs typeface="Arial" pitchFamily="34" charset="-120"/>
              </a:rPr>
              <a:t>Разбор</a:t>
            </a:r>
            <a:endParaRPr lang="en-US" sz="1600" dirty="0"/>
          </a:p>
        </p:txBody>
      </p:sp>
      <p:sp>
        <p:nvSpPr>
          <p:cNvPr id="28" name="Text 25"/>
          <p:cNvSpPr/>
          <p:nvPr/>
        </p:nvSpPr>
        <p:spPr>
          <a:xfrm>
            <a:off x="5038344"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Ошибки, ограничения,</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исправленная версия</a:t>
            </a:r>
            <a:endParaRPr lang="en-US" sz="1700" dirty="0"/>
          </a:p>
        </p:txBody>
      </p:sp>
      <p:sp>
        <p:nvSpPr>
          <p:cNvPr id="29" name="Shape 26"/>
          <p:cNvSpPr/>
          <p:nvPr/>
        </p:nvSpPr>
        <p:spPr>
          <a:xfrm>
            <a:off x="7946136" y="2231136"/>
            <a:ext cx="576072" cy="576072"/>
          </a:xfrm>
          <a:prstGeom prst="ellipse">
            <a:avLst/>
          </a:prstGeom>
          <a:solidFill>
            <a:srgbClr val="237B78"/>
          </a:solidFill>
          <a:ln w="12700">
            <a:solidFill>
              <a:srgbClr val="237B78"/>
            </a:solidFill>
            <a:prstDash val="solid"/>
          </a:ln>
        </p:spPr>
      </p:sp>
      <p:sp>
        <p:nvSpPr>
          <p:cNvPr id="30" name="Text 27"/>
          <p:cNvSpPr/>
          <p:nvPr/>
        </p:nvSpPr>
        <p:spPr>
          <a:xfrm>
            <a:off x="7946136"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4</a:t>
            </a:r>
            <a:endParaRPr lang="en-US" sz="2100" dirty="0"/>
          </a:p>
        </p:txBody>
      </p:sp>
      <p:sp>
        <p:nvSpPr>
          <p:cNvPr id="31" name="Shape 28"/>
          <p:cNvSpPr/>
          <p:nvPr/>
        </p:nvSpPr>
        <p:spPr>
          <a:xfrm>
            <a:off x="8631936" y="2514600"/>
            <a:ext cx="941832" cy="0"/>
          </a:xfrm>
          <a:prstGeom prst="line">
            <a:avLst/>
          </a:prstGeom>
          <a:noFill/>
          <a:ln w="22860">
            <a:solidFill>
              <a:srgbClr val="DEDCD5"/>
            </a:solidFill>
            <a:prstDash val="solid"/>
            <a:tailEnd type="triangle"/>
          </a:ln>
        </p:spPr>
      </p:sp>
      <p:sp>
        <p:nvSpPr>
          <p:cNvPr id="32" name="Text 29"/>
          <p:cNvSpPr/>
          <p:nvPr/>
        </p:nvSpPr>
        <p:spPr>
          <a:xfrm>
            <a:off x="7306056"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Вознесение</a:t>
            </a:r>
            <a:endParaRPr lang="en-US" sz="2400" dirty="0"/>
          </a:p>
        </p:txBody>
      </p:sp>
      <p:sp>
        <p:nvSpPr>
          <p:cNvPr id="33" name="Text 30"/>
          <p:cNvSpPr/>
          <p:nvPr/>
        </p:nvSpPr>
        <p:spPr>
          <a:xfrm>
            <a:off x="7306056"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237B78"/>
                </a:solidFill>
                <a:latin typeface="Arial" pitchFamily="34" charset="0"/>
                <a:ea typeface="Arial" pitchFamily="34" charset="-122"/>
                <a:cs typeface="Arial" pitchFamily="34" charset="-120"/>
              </a:rPr>
              <a:t>Проверка</a:t>
            </a:r>
            <a:endParaRPr lang="en-US" sz="1600" dirty="0"/>
          </a:p>
        </p:txBody>
      </p:sp>
      <p:sp>
        <p:nvSpPr>
          <p:cNvPr id="34" name="Text 31"/>
          <p:cNvSpPr/>
          <p:nvPr/>
        </p:nvSpPr>
        <p:spPr>
          <a:xfrm>
            <a:off x="7306056"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Критерии, доказательства,</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решение по работе</a:t>
            </a:r>
            <a:endParaRPr lang="en-US" sz="1700" dirty="0"/>
          </a:p>
        </p:txBody>
      </p:sp>
      <p:sp>
        <p:nvSpPr>
          <p:cNvPr id="35" name="Shape 32"/>
          <p:cNvSpPr/>
          <p:nvPr/>
        </p:nvSpPr>
        <p:spPr>
          <a:xfrm>
            <a:off x="10213848" y="2231136"/>
            <a:ext cx="576072" cy="576072"/>
          </a:xfrm>
          <a:prstGeom prst="ellipse">
            <a:avLst/>
          </a:prstGeom>
          <a:solidFill>
            <a:srgbClr val="3A7196"/>
          </a:solidFill>
          <a:ln w="12700">
            <a:solidFill>
              <a:srgbClr val="3A7196"/>
            </a:solidFill>
            <a:prstDash val="solid"/>
          </a:ln>
        </p:spPr>
      </p:sp>
      <p:sp>
        <p:nvSpPr>
          <p:cNvPr id="36" name="Text 33"/>
          <p:cNvSpPr/>
          <p:nvPr/>
        </p:nvSpPr>
        <p:spPr>
          <a:xfrm>
            <a:off x="10213848" y="2231136"/>
            <a:ext cx="576072" cy="576072"/>
          </a:xfrm>
          <a:prstGeom prst="rect">
            <a:avLst/>
          </a:prstGeom>
          <a:noFill/>
          <a:ln/>
        </p:spPr>
        <p:txBody>
          <a:bodyPr wrap="square" lIns="0" tIns="0" rIns="0" bIns="0" rtlCol="0" anchor="ctr">
            <a:normAutofit/>
          </a:bodyPr>
          <a:lstStyle/>
          <a:p>
            <a:pPr algn="ctr" indent="0" marL="0">
              <a:buNone/>
            </a:pPr>
            <a:r>
              <a:rPr lang="en-US" sz="2100" b="1" dirty="0">
                <a:solidFill>
                  <a:srgbClr val="FFFFFF"/>
                </a:solidFill>
                <a:latin typeface="Arial" pitchFamily="34" charset="0"/>
                <a:ea typeface="Arial" pitchFamily="34" charset="-122"/>
                <a:cs typeface="Arial" pitchFamily="34" charset="-120"/>
              </a:rPr>
              <a:t>5</a:t>
            </a:r>
            <a:endParaRPr lang="en-US" sz="2100" dirty="0"/>
          </a:p>
        </p:txBody>
      </p:sp>
      <p:sp>
        <p:nvSpPr>
          <p:cNvPr id="37" name="Text 34"/>
          <p:cNvSpPr/>
          <p:nvPr/>
        </p:nvSpPr>
        <p:spPr>
          <a:xfrm>
            <a:off x="9573768" y="3063240"/>
            <a:ext cx="2084832" cy="420624"/>
          </a:xfrm>
          <a:prstGeom prst="rect">
            <a:avLst/>
          </a:prstGeom>
          <a:noFill/>
          <a:ln/>
        </p:spPr>
        <p:txBody>
          <a:bodyPr wrap="square" lIns="0" tIns="0" rIns="0" bIns="0" rtlCol="0" anchor="ctr">
            <a:normAutofit/>
          </a:bodyPr>
          <a:lstStyle/>
          <a:p>
            <a:pPr algn="ctr" indent="0" marL="0">
              <a:buNone/>
            </a:pPr>
            <a:r>
              <a:rPr lang="en-US" sz="2400" b="1" dirty="0">
                <a:solidFill>
                  <a:srgbClr val="18364B"/>
                </a:solidFill>
                <a:latin typeface="Arial" pitchFamily="34" charset="0"/>
                <a:ea typeface="Arial" pitchFamily="34" charset="-122"/>
                <a:cs typeface="Arial" pitchFamily="34" charset="-120"/>
              </a:rPr>
              <a:t>Полёт</a:t>
            </a:r>
            <a:endParaRPr lang="en-US" sz="2400" dirty="0"/>
          </a:p>
        </p:txBody>
      </p:sp>
      <p:sp>
        <p:nvSpPr>
          <p:cNvPr id="38" name="Text 35"/>
          <p:cNvSpPr/>
          <p:nvPr/>
        </p:nvSpPr>
        <p:spPr>
          <a:xfrm>
            <a:off x="9573768" y="3666744"/>
            <a:ext cx="2084832" cy="365760"/>
          </a:xfrm>
          <a:prstGeom prst="rect">
            <a:avLst/>
          </a:prstGeom>
          <a:noFill/>
          <a:ln/>
        </p:spPr>
        <p:txBody>
          <a:bodyPr wrap="square" lIns="0" tIns="0" rIns="0" bIns="0" rtlCol="0" anchor="ctr">
            <a:normAutofit/>
          </a:bodyPr>
          <a:lstStyle/>
          <a:p>
            <a:pPr algn="ctr" indent="0" marL="0">
              <a:buNone/>
            </a:pPr>
            <a:r>
              <a:rPr lang="en-US" sz="1600" b="1" dirty="0">
                <a:solidFill>
                  <a:srgbClr val="3A7196"/>
                </a:solidFill>
                <a:latin typeface="Arial" pitchFamily="34" charset="0"/>
                <a:ea typeface="Arial" pitchFamily="34" charset="-122"/>
                <a:cs typeface="Arial" pitchFamily="34" charset="-120"/>
              </a:rPr>
              <a:t>Передача</a:t>
            </a:r>
            <a:endParaRPr lang="en-US" sz="1600" dirty="0"/>
          </a:p>
        </p:txBody>
      </p:sp>
      <p:sp>
        <p:nvSpPr>
          <p:cNvPr id="39" name="Text 36"/>
          <p:cNvSpPr/>
          <p:nvPr/>
        </p:nvSpPr>
        <p:spPr>
          <a:xfrm>
            <a:off x="9573768" y="4242816"/>
            <a:ext cx="2084832" cy="841248"/>
          </a:xfrm>
          <a:prstGeom prst="rect">
            <a:avLst/>
          </a:prstGeom>
          <a:noFill/>
          <a:ln/>
        </p:spPr>
        <p:txBody>
          <a:bodyPr wrap="square" lIns="0" tIns="0" rIns="0" bIns="0" rtlCol="0" anchor="ctr">
            <a:normAutofit/>
          </a:bodyPr>
          <a:lstStyle/>
          <a:p>
            <a:pPr algn="ctr" indent="0" marL="0">
              <a:buNone/>
            </a:pPr>
            <a:r>
              <a:rPr lang="en-US" sz="1700" dirty="0">
                <a:solidFill>
                  <a:srgbClr val="566776"/>
                </a:solidFill>
                <a:latin typeface="Arial" pitchFamily="34" charset="0"/>
                <a:ea typeface="Arial" pitchFamily="34" charset="-122"/>
                <a:cs typeface="Arial" pitchFamily="34" charset="-120"/>
              </a:rPr>
              <a:t>Архив, повторение,</a:t>
            </a:r>
            <a:endParaRPr lang="en-US" sz="1700" dirty="0"/>
          </a:p>
          <a:p>
            <a:pPr algn="ctr" indent="0" marL="0">
              <a:buNone/>
            </a:pPr>
            <a:r>
              <a:rPr lang="en-US" sz="1700" dirty="0">
                <a:solidFill>
                  <a:srgbClr val="566776"/>
                </a:solidFill>
                <a:latin typeface="Arial" pitchFamily="34" charset="0"/>
                <a:ea typeface="Arial" pitchFamily="34" charset="-122"/>
                <a:cs typeface="Arial" pitchFamily="34" charset="-120"/>
              </a:rPr>
              <a:t>новый вопрос</a:t>
            </a:r>
            <a:endParaRPr lang="en-US" sz="1700" dirty="0"/>
          </a:p>
        </p:txBody>
      </p:sp>
      <p:sp>
        <p:nvSpPr>
          <p:cNvPr id="40" name="Shape 3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1" name="Text 3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Переход определяется готовностью работы. Календарная дата не означает автоматическую приёмку.</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ПЕРВЫЙ РАЗГОВОР</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40 минут, чтобы выбрать посильную задачу</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Цель встречи — одна работа и необходимая поддержка, а не сбор полной биографии.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02, с. 5</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05</a:t>
            </a:r>
            <a:endParaRPr lang="en-US" sz="1300" dirty="0"/>
          </a:p>
        </p:txBody>
      </p:sp>
      <p:sp>
        <p:nvSpPr>
          <p:cNvPr id="11" name="Shape 8"/>
          <p:cNvSpPr/>
          <p:nvPr/>
        </p:nvSpPr>
        <p:spPr>
          <a:xfrm>
            <a:off x="502920" y="2057400"/>
            <a:ext cx="11173968" cy="393192"/>
          </a:xfrm>
          <a:prstGeom prst="rect">
            <a:avLst/>
          </a:prstGeom>
          <a:solidFill>
            <a:srgbClr val="18364B"/>
          </a:solidFill>
          <a:ln w="8890">
            <a:solidFill>
              <a:srgbClr val="18364B"/>
            </a:solidFill>
            <a:prstDash val="solid"/>
          </a:ln>
        </p:spPr>
      </p:sp>
      <p:sp>
        <p:nvSpPr>
          <p:cNvPr id="12" name="Text 9"/>
          <p:cNvSpPr/>
          <p:nvPr/>
        </p:nvSpPr>
        <p:spPr>
          <a:xfrm>
            <a:off x="612648" y="2071116"/>
            <a:ext cx="13533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ВРЕМЯ</a:t>
            </a:r>
            <a:endParaRPr lang="en-US" sz="1250" dirty="0"/>
          </a:p>
        </p:txBody>
      </p:sp>
      <p:sp>
        <p:nvSpPr>
          <p:cNvPr id="13" name="Text 10"/>
          <p:cNvSpPr/>
          <p:nvPr/>
        </p:nvSpPr>
        <p:spPr>
          <a:xfrm>
            <a:off x="2185416" y="2071116"/>
            <a:ext cx="21122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ПРЕДМЕТ</a:t>
            </a:r>
            <a:endParaRPr lang="en-US" sz="1250" dirty="0"/>
          </a:p>
        </p:txBody>
      </p:sp>
      <p:sp>
        <p:nvSpPr>
          <p:cNvPr id="14" name="Text 11"/>
          <p:cNvSpPr/>
          <p:nvPr/>
        </p:nvSpPr>
        <p:spPr>
          <a:xfrm>
            <a:off x="4517136" y="2071116"/>
            <a:ext cx="70500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ВОПРОС</a:t>
            </a:r>
            <a:endParaRPr lang="en-US" sz="1250" dirty="0"/>
          </a:p>
        </p:txBody>
      </p:sp>
      <p:sp>
        <p:nvSpPr>
          <p:cNvPr id="15" name="Shape 12"/>
          <p:cNvSpPr/>
          <p:nvPr/>
        </p:nvSpPr>
        <p:spPr>
          <a:xfrm>
            <a:off x="502920" y="2450592"/>
            <a:ext cx="11173968" cy="585216"/>
          </a:xfrm>
          <a:prstGeom prst="rect">
            <a:avLst/>
          </a:prstGeom>
          <a:solidFill>
            <a:srgbClr val="FFFFFF"/>
          </a:solidFill>
          <a:ln w="8890">
            <a:solidFill>
              <a:srgbClr val="FFFFFF"/>
            </a:solidFill>
            <a:prstDash val="solid"/>
          </a:ln>
        </p:spPr>
      </p:sp>
      <p:sp>
        <p:nvSpPr>
          <p:cNvPr id="16" name="Text 13"/>
          <p:cNvSpPr/>
          <p:nvPr/>
        </p:nvSpPr>
        <p:spPr>
          <a:xfrm>
            <a:off x="612648" y="2514600"/>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0–8 мин</a:t>
            </a:r>
            <a:endParaRPr lang="en-US" sz="1700" dirty="0"/>
          </a:p>
        </p:txBody>
      </p:sp>
      <p:sp>
        <p:nvSpPr>
          <p:cNvPr id="17" name="Text 14"/>
          <p:cNvSpPr/>
          <p:nvPr/>
        </p:nvSpPr>
        <p:spPr>
          <a:xfrm>
            <a:off x="2185416" y="2514600"/>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Выбор</a:t>
            </a:r>
            <a:endParaRPr lang="en-US" sz="1800" dirty="0"/>
          </a:p>
        </p:txBody>
      </p:sp>
      <p:sp>
        <p:nvSpPr>
          <p:cNvPr id="18" name="Text 15"/>
          <p:cNvSpPr/>
          <p:nvPr/>
        </p:nvSpPr>
        <p:spPr>
          <a:xfrm>
            <a:off x="4517136" y="2514600"/>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Что хочется понять или научиться делать?</a:t>
            </a:r>
            <a:endParaRPr lang="en-US" sz="1800" dirty="0"/>
          </a:p>
        </p:txBody>
      </p:sp>
      <p:sp>
        <p:nvSpPr>
          <p:cNvPr id="19" name="Shape 16"/>
          <p:cNvSpPr/>
          <p:nvPr/>
        </p:nvSpPr>
        <p:spPr>
          <a:xfrm>
            <a:off x="502920" y="3035808"/>
            <a:ext cx="11173968" cy="0"/>
          </a:xfrm>
          <a:prstGeom prst="line">
            <a:avLst/>
          </a:prstGeom>
          <a:noFill/>
          <a:ln w="6985">
            <a:solidFill>
              <a:srgbClr val="DEDCD5"/>
            </a:solidFill>
            <a:prstDash val="solid"/>
          </a:ln>
        </p:spPr>
      </p:sp>
      <p:sp>
        <p:nvSpPr>
          <p:cNvPr id="20" name="Shape 17"/>
          <p:cNvSpPr/>
          <p:nvPr/>
        </p:nvSpPr>
        <p:spPr>
          <a:xfrm>
            <a:off x="502920" y="3035808"/>
            <a:ext cx="11173968" cy="585216"/>
          </a:xfrm>
          <a:prstGeom prst="rect">
            <a:avLst/>
          </a:prstGeom>
          <a:solidFill>
            <a:srgbClr val="FCFAF6"/>
          </a:solidFill>
          <a:ln w="8890">
            <a:solidFill>
              <a:srgbClr val="FCFAF6"/>
            </a:solidFill>
            <a:prstDash val="solid"/>
          </a:ln>
        </p:spPr>
      </p:sp>
      <p:sp>
        <p:nvSpPr>
          <p:cNvPr id="21" name="Text 18"/>
          <p:cNvSpPr/>
          <p:nvPr/>
        </p:nvSpPr>
        <p:spPr>
          <a:xfrm>
            <a:off x="612648" y="3099816"/>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8–16 мин</a:t>
            </a:r>
            <a:endParaRPr lang="en-US" sz="1700" dirty="0"/>
          </a:p>
        </p:txBody>
      </p:sp>
      <p:sp>
        <p:nvSpPr>
          <p:cNvPr id="22" name="Text 19"/>
          <p:cNvSpPr/>
          <p:nvPr/>
        </p:nvSpPr>
        <p:spPr>
          <a:xfrm>
            <a:off x="2185416" y="3099816"/>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Результат</a:t>
            </a:r>
            <a:endParaRPr lang="en-US" sz="1800" dirty="0"/>
          </a:p>
        </p:txBody>
      </p:sp>
      <p:sp>
        <p:nvSpPr>
          <p:cNvPr id="23" name="Text 20"/>
          <p:cNvSpPr/>
          <p:nvPr/>
        </p:nvSpPr>
        <p:spPr>
          <a:xfrm>
            <a:off x="4517136" y="3099816"/>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Какую небольшую работу можно будет показать?</a:t>
            </a:r>
            <a:endParaRPr lang="en-US" sz="1800" dirty="0"/>
          </a:p>
        </p:txBody>
      </p:sp>
      <p:sp>
        <p:nvSpPr>
          <p:cNvPr id="24" name="Shape 21"/>
          <p:cNvSpPr/>
          <p:nvPr/>
        </p:nvSpPr>
        <p:spPr>
          <a:xfrm>
            <a:off x="502920" y="3621024"/>
            <a:ext cx="11173968" cy="0"/>
          </a:xfrm>
          <a:prstGeom prst="line">
            <a:avLst/>
          </a:prstGeom>
          <a:noFill/>
          <a:ln w="6985">
            <a:solidFill>
              <a:srgbClr val="DEDCD5"/>
            </a:solidFill>
            <a:prstDash val="solid"/>
          </a:ln>
        </p:spPr>
      </p:sp>
      <p:sp>
        <p:nvSpPr>
          <p:cNvPr id="25" name="Shape 22"/>
          <p:cNvSpPr/>
          <p:nvPr/>
        </p:nvSpPr>
        <p:spPr>
          <a:xfrm>
            <a:off x="502920" y="3621024"/>
            <a:ext cx="11173968" cy="585216"/>
          </a:xfrm>
          <a:prstGeom prst="rect">
            <a:avLst/>
          </a:prstGeom>
          <a:solidFill>
            <a:srgbClr val="FFFFFF"/>
          </a:solidFill>
          <a:ln w="8890">
            <a:solidFill>
              <a:srgbClr val="FFFFFF"/>
            </a:solidFill>
            <a:prstDash val="solid"/>
          </a:ln>
        </p:spPr>
      </p:sp>
      <p:sp>
        <p:nvSpPr>
          <p:cNvPr id="26" name="Text 23"/>
          <p:cNvSpPr/>
          <p:nvPr/>
        </p:nvSpPr>
        <p:spPr>
          <a:xfrm>
            <a:off x="612648" y="3685032"/>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16–24 мин</a:t>
            </a:r>
            <a:endParaRPr lang="en-US" sz="1700" dirty="0"/>
          </a:p>
        </p:txBody>
      </p:sp>
      <p:sp>
        <p:nvSpPr>
          <p:cNvPr id="27" name="Text 24"/>
          <p:cNvSpPr/>
          <p:nvPr/>
        </p:nvSpPr>
        <p:spPr>
          <a:xfrm>
            <a:off x="2185416" y="3685032"/>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Исходная попытка</a:t>
            </a:r>
            <a:endParaRPr lang="en-US" sz="1800" dirty="0"/>
          </a:p>
        </p:txBody>
      </p:sp>
      <p:sp>
        <p:nvSpPr>
          <p:cNvPr id="28" name="Text 25"/>
          <p:cNvSpPr/>
          <p:nvPr/>
        </p:nvSpPr>
        <p:spPr>
          <a:xfrm>
            <a:off x="4517136" y="3685032"/>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Что уже получается при доступной помощи?</a:t>
            </a:r>
            <a:endParaRPr lang="en-US" sz="1800" dirty="0"/>
          </a:p>
        </p:txBody>
      </p:sp>
      <p:sp>
        <p:nvSpPr>
          <p:cNvPr id="29" name="Shape 26"/>
          <p:cNvSpPr/>
          <p:nvPr/>
        </p:nvSpPr>
        <p:spPr>
          <a:xfrm>
            <a:off x="502920" y="4206240"/>
            <a:ext cx="11173968" cy="0"/>
          </a:xfrm>
          <a:prstGeom prst="line">
            <a:avLst/>
          </a:prstGeom>
          <a:noFill/>
          <a:ln w="6985">
            <a:solidFill>
              <a:srgbClr val="DEDCD5"/>
            </a:solidFill>
            <a:prstDash val="solid"/>
          </a:ln>
        </p:spPr>
      </p:sp>
      <p:sp>
        <p:nvSpPr>
          <p:cNvPr id="30" name="Shape 27"/>
          <p:cNvSpPr/>
          <p:nvPr/>
        </p:nvSpPr>
        <p:spPr>
          <a:xfrm>
            <a:off x="502920" y="4206240"/>
            <a:ext cx="11173968" cy="585216"/>
          </a:xfrm>
          <a:prstGeom prst="rect">
            <a:avLst/>
          </a:prstGeom>
          <a:solidFill>
            <a:srgbClr val="FCFAF6"/>
          </a:solidFill>
          <a:ln w="8890">
            <a:solidFill>
              <a:srgbClr val="FCFAF6"/>
            </a:solidFill>
            <a:prstDash val="solid"/>
          </a:ln>
        </p:spPr>
      </p:sp>
      <p:sp>
        <p:nvSpPr>
          <p:cNvPr id="31" name="Text 28"/>
          <p:cNvSpPr/>
          <p:nvPr/>
        </p:nvSpPr>
        <p:spPr>
          <a:xfrm>
            <a:off x="612648" y="4270248"/>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24–32 мин</a:t>
            </a:r>
            <a:endParaRPr lang="en-US" sz="1700" dirty="0"/>
          </a:p>
        </p:txBody>
      </p:sp>
      <p:sp>
        <p:nvSpPr>
          <p:cNvPr id="32" name="Text 29"/>
          <p:cNvSpPr/>
          <p:nvPr/>
        </p:nvSpPr>
        <p:spPr>
          <a:xfrm>
            <a:off x="2185416" y="4270248"/>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Условия</a:t>
            </a:r>
            <a:endParaRPr lang="en-US" sz="1800" dirty="0"/>
          </a:p>
        </p:txBody>
      </p:sp>
      <p:sp>
        <p:nvSpPr>
          <p:cNvPr id="33" name="Text 30"/>
          <p:cNvSpPr/>
          <p:nvPr/>
        </p:nvSpPr>
        <p:spPr>
          <a:xfrm>
            <a:off x="4517136" y="4270248"/>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Какой объём посилен и что исключено?</a:t>
            </a:r>
            <a:endParaRPr lang="en-US" sz="1800" dirty="0"/>
          </a:p>
        </p:txBody>
      </p:sp>
      <p:sp>
        <p:nvSpPr>
          <p:cNvPr id="34" name="Shape 31"/>
          <p:cNvSpPr/>
          <p:nvPr/>
        </p:nvSpPr>
        <p:spPr>
          <a:xfrm>
            <a:off x="502920" y="4791456"/>
            <a:ext cx="11173968" cy="0"/>
          </a:xfrm>
          <a:prstGeom prst="line">
            <a:avLst/>
          </a:prstGeom>
          <a:noFill/>
          <a:ln w="6985">
            <a:solidFill>
              <a:srgbClr val="DEDCD5"/>
            </a:solidFill>
            <a:prstDash val="solid"/>
          </a:ln>
        </p:spPr>
      </p:sp>
      <p:sp>
        <p:nvSpPr>
          <p:cNvPr id="35" name="Shape 32"/>
          <p:cNvSpPr/>
          <p:nvPr/>
        </p:nvSpPr>
        <p:spPr>
          <a:xfrm>
            <a:off x="502920" y="4791456"/>
            <a:ext cx="11173968" cy="585216"/>
          </a:xfrm>
          <a:prstGeom prst="rect">
            <a:avLst/>
          </a:prstGeom>
          <a:solidFill>
            <a:srgbClr val="FFFFFF"/>
          </a:solidFill>
          <a:ln w="8890">
            <a:solidFill>
              <a:srgbClr val="FFFFFF"/>
            </a:solidFill>
            <a:prstDash val="solid"/>
          </a:ln>
        </p:spPr>
      </p:sp>
      <p:sp>
        <p:nvSpPr>
          <p:cNvPr id="36" name="Text 33"/>
          <p:cNvSpPr/>
          <p:nvPr/>
        </p:nvSpPr>
        <p:spPr>
          <a:xfrm>
            <a:off x="612648" y="4855464"/>
            <a:ext cx="1353312" cy="466344"/>
          </a:xfrm>
          <a:prstGeom prst="rect">
            <a:avLst/>
          </a:prstGeom>
          <a:noFill/>
          <a:ln/>
        </p:spPr>
        <p:txBody>
          <a:bodyPr wrap="square" lIns="0" tIns="0" rIns="0" bIns="0" rtlCol="0" anchor="t">
            <a:normAutofit/>
          </a:bodyPr>
          <a:lstStyle/>
          <a:p>
            <a:pPr indent="0" marL="0">
              <a:buNone/>
            </a:pPr>
            <a:r>
              <a:rPr lang="en-US" sz="1700" b="1" dirty="0">
                <a:solidFill>
                  <a:srgbClr val="18364B"/>
                </a:solidFill>
                <a:latin typeface="Arial" pitchFamily="34" charset="0"/>
                <a:ea typeface="Arial" pitchFamily="34" charset="-122"/>
                <a:cs typeface="Arial" pitchFamily="34" charset="-120"/>
              </a:rPr>
              <a:t>32–40 мин</a:t>
            </a:r>
            <a:endParaRPr lang="en-US" sz="1700" dirty="0"/>
          </a:p>
        </p:txBody>
      </p:sp>
      <p:sp>
        <p:nvSpPr>
          <p:cNvPr id="37" name="Text 34"/>
          <p:cNvSpPr/>
          <p:nvPr/>
        </p:nvSpPr>
        <p:spPr>
          <a:xfrm>
            <a:off x="2185416" y="4855464"/>
            <a:ext cx="211226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Договорённость</a:t>
            </a:r>
            <a:endParaRPr lang="en-US" sz="1800" dirty="0"/>
          </a:p>
        </p:txBody>
      </p:sp>
      <p:sp>
        <p:nvSpPr>
          <p:cNvPr id="38" name="Text 35"/>
          <p:cNvSpPr/>
          <p:nvPr/>
        </p:nvSpPr>
        <p:spPr>
          <a:xfrm>
            <a:off x="4517136" y="4855464"/>
            <a:ext cx="7050024" cy="466344"/>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Какой следующий шаг, кто поможет и когда разбор?</a:t>
            </a:r>
            <a:endParaRPr lang="en-US" sz="1800" dirty="0"/>
          </a:p>
        </p:txBody>
      </p:sp>
      <p:sp>
        <p:nvSpPr>
          <p:cNvPr id="39" name="Shape 36"/>
          <p:cNvSpPr/>
          <p:nvPr/>
        </p:nvSpPr>
        <p:spPr>
          <a:xfrm>
            <a:off x="502920" y="5376672"/>
            <a:ext cx="11173968" cy="0"/>
          </a:xfrm>
          <a:prstGeom prst="line">
            <a:avLst/>
          </a:prstGeom>
          <a:noFill/>
          <a:ln w="6985">
            <a:solidFill>
              <a:srgbClr val="DEDCD5"/>
            </a:solidFill>
            <a:prstDash val="solid"/>
          </a:ln>
        </p:spPr>
      </p:sp>
      <p:sp>
        <p:nvSpPr>
          <p:cNvPr id="40" name="Shape 3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1" name="Text 3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Итог: форма А, один выбранный результат и понятный способ запросить помощь.</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ФОРМА А / F-PRC-01</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Личный маршрут: восемь коротких записей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Участник заполняет форму сам или с выбранной им поддержкой.</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форма А, с. 28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06</a:t>
            </a:r>
            <a:endParaRPr lang="en-US" sz="1300" dirty="0"/>
          </a:p>
        </p:txBody>
      </p:sp>
      <p:sp>
        <p:nvSpPr>
          <p:cNvPr id="11" name="Shape 8"/>
          <p:cNvSpPr/>
          <p:nvPr/>
        </p:nvSpPr>
        <p:spPr>
          <a:xfrm>
            <a:off x="502920" y="2084832"/>
            <a:ext cx="5458968" cy="694944"/>
          </a:xfrm>
          <a:prstGeom prst="roundRect">
            <a:avLst>
              <a:gd name="adj" fmla="val 10526"/>
            </a:avLst>
          </a:prstGeom>
          <a:solidFill>
            <a:srgbClr val="FFFFFF"/>
          </a:solidFill>
          <a:ln w="8890">
            <a:solidFill>
              <a:srgbClr val="DEDCD5"/>
            </a:solidFill>
            <a:prstDash val="solid"/>
          </a:ln>
        </p:spPr>
      </p:sp>
      <p:sp>
        <p:nvSpPr>
          <p:cNvPr id="12" name="Shape 9"/>
          <p:cNvSpPr/>
          <p:nvPr/>
        </p:nvSpPr>
        <p:spPr>
          <a:xfrm>
            <a:off x="658368" y="2212848"/>
            <a:ext cx="411480" cy="411480"/>
          </a:xfrm>
          <a:prstGeom prst="ellipse">
            <a:avLst/>
          </a:prstGeom>
          <a:solidFill>
            <a:srgbClr val="BC8742"/>
          </a:solidFill>
          <a:ln w="12700">
            <a:solidFill>
              <a:srgbClr val="BC8742"/>
            </a:solidFill>
            <a:prstDash val="solid"/>
          </a:ln>
        </p:spPr>
      </p:sp>
      <p:sp>
        <p:nvSpPr>
          <p:cNvPr id="13" name="Text 10"/>
          <p:cNvSpPr/>
          <p:nvPr/>
        </p:nvSpPr>
        <p:spPr>
          <a:xfrm>
            <a:off x="658368" y="2212848"/>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01</a:t>
            </a:r>
            <a:endParaRPr lang="en-US" sz="1300" dirty="0"/>
          </a:p>
        </p:txBody>
      </p:sp>
      <p:sp>
        <p:nvSpPr>
          <p:cNvPr id="14" name="Text 11"/>
          <p:cNvSpPr/>
          <p:nvPr/>
        </p:nvSpPr>
        <p:spPr>
          <a:xfrm>
            <a:off x="1243584" y="2212848"/>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Мой вопрос</a:t>
            </a:r>
            <a:endParaRPr lang="en-US" sz="2000" dirty="0"/>
          </a:p>
        </p:txBody>
      </p:sp>
      <p:sp>
        <p:nvSpPr>
          <p:cNvPr id="15" name="Shape 12"/>
          <p:cNvSpPr/>
          <p:nvPr/>
        </p:nvSpPr>
        <p:spPr>
          <a:xfrm>
            <a:off x="502920" y="2916936"/>
            <a:ext cx="5458968" cy="694944"/>
          </a:xfrm>
          <a:prstGeom prst="roundRect">
            <a:avLst>
              <a:gd name="adj" fmla="val 10526"/>
            </a:avLst>
          </a:prstGeom>
          <a:solidFill>
            <a:srgbClr val="FFFFFF"/>
          </a:solidFill>
          <a:ln w="8890">
            <a:solidFill>
              <a:srgbClr val="DEDCD5"/>
            </a:solidFill>
            <a:prstDash val="solid"/>
          </a:ln>
        </p:spPr>
      </p:sp>
      <p:sp>
        <p:nvSpPr>
          <p:cNvPr id="16" name="Shape 13"/>
          <p:cNvSpPr/>
          <p:nvPr/>
        </p:nvSpPr>
        <p:spPr>
          <a:xfrm>
            <a:off x="658368" y="3044952"/>
            <a:ext cx="411480" cy="411480"/>
          </a:xfrm>
          <a:prstGeom prst="ellipse">
            <a:avLst/>
          </a:prstGeom>
          <a:solidFill>
            <a:srgbClr val="BC8742"/>
          </a:solidFill>
          <a:ln w="12700">
            <a:solidFill>
              <a:srgbClr val="BC8742"/>
            </a:solidFill>
            <a:prstDash val="solid"/>
          </a:ln>
        </p:spPr>
      </p:sp>
      <p:sp>
        <p:nvSpPr>
          <p:cNvPr id="17" name="Text 14"/>
          <p:cNvSpPr/>
          <p:nvPr/>
        </p:nvSpPr>
        <p:spPr>
          <a:xfrm>
            <a:off x="658368" y="3044952"/>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02</a:t>
            </a:r>
            <a:endParaRPr lang="en-US" sz="1300" dirty="0"/>
          </a:p>
        </p:txBody>
      </p:sp>
      <p:sp>
        <p:nvSpPr>
          <p:cNvPr id="18" name="Text 15"/>
          <p:cNvSpPr/>
          <p:nvPr/>
        </p:nvSpPr>
        <p:spPr>
          <a:xfrm>
            <a:off x="1243584" y="3044952"/>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Предъявляемая работа</a:t>
            </a:r>
            <a:endParaRPr lang="en-US" sz="2000" dirty="0"/>
          </a:p>
        </p:txBody>
      </p:sp>
      <p:sp>
        <p:nvSpPr>
          <p:cNvPr id="19" name="Shape 16"/>
          <p:cNvSpPr/>
          <p:nvPr/>
        </p:nvSpPr>
        <p:spPr>
          <a:xfrm>
            <a:off x="502920" y="3749040"/>
            <a:ext cx="5458968" cy="694944"/>
          </a:xfrm>
          <a:prstGeom prst="roundRect">
            <a:avLst>
              <a:gd name="adj" fmla="val 10526"/>
            </a:avLst>
          </a:prstGeom>
          <a:solidFill>
            <a:srgbClr val="FFFFFF"/>
          </a:solidFill>
          <a:ln w="8890">
            <a:solidFill>
              <a:srgbClr val="DEDCD5"/>
            </a:solidFill>
            <a:prstDash val="solid"/>
          </a:ln>
        </p:spPr>
      </p:sp>
      <p:sp>
        <p:nvSpPr>
          <p:cNvPr id="20" name="Shape 17"/>
          <p:cNvSpPr/>
          <p:nvPr/>
        </p:nvSpPr>
        <p:spPr>
          <a:xfrm>
            <a:off x="658368" y="3877056"/>
            <a:ext cx="411480" cy="411480"/>
          </a:xfrm>
          <a:prstGeom prst="ellipse">
            <a:avLst/>
          </a:prstGeom>
          <a:solidFill>
            <a:srgbClr val="BC8742"/>
          </a:solidFill>
          <a:ln w="12700">
            <a:solidFill>
              <a:srgbClr val="BC8742"/>
            </a:solidFill>
            <a:prstDash val="solid"/>
          </a:ln>
        </p:spPr>
      </p:sp>
      <p:sp>
        <p:nvSpPr>
          <p:cNvPr id="21" name="Text 18"/>
          <p:cNvSpPr/>
          <p:nvPr/>
        </p:nvSpPr>
        <p:spPr>
          <a:xfrm>
            <a:off x="658368" y="3877056"/>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03</a:t>
            </a:r>
            <a:endParaRPr lang="en-US" sz="1300" dirty="0"/>
          </a:p>
        </p:txBody>
      </p:sp>
      <p:sp>
        <p:nvSpPr>
          <p:cNvPr id="22" name="Text 19"/>
          <p:cNvSpPr/>
          <p:nvPr/>
        </p:nvSpPr>
        <p:spPr>
          <a:xfrm>
            <a:off x="1243584" y="3877056"/>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Выбранные P- и D-коды</a:t>
            </a:r>
            <a:endParaRPr lang="en-US" sz="2000" dirty="0"/>
          </a:p>
        </p:txBody>
      </p:sp>
      <p:sp>
        <p:nvSpPr>
          <p:cNvPr id="23" name="Shape 20"/>
          <p:cNvSpPr/>
          <p:nvPr/>
        </p:nvSpPr>
        <p:spPr>
          <a:xfrm>
            <a:off x="502920" y="4581144"/>
            <a:ext cx="5458968" cy="694944"/>
          </a:xfrm>
          <a:prstGeom prst="roundRect">
            <a:avLst>
              <a:gd name="adj" fmla="val 10526"/>
            </a:avLst>
          </a:prstGeom>
          <a:solidFill>
            <a:srgbClr val="FFFFFF"/>
          </a:solidFill>
          <a:ln w="8890">
            <a:solidFill>
              <a:srgbClr val="DEDCD5"/>
            </a:solidFill>
            <a:prstDash val="solid"/>
          </a:ln>
        </p:spPr>
      </p:sp>
      <p:sp>
        <p:nvSpPr>
          <p:cNvPr id="24" name="Shape 21"/>
          <p:cNvSpPr/>
          <p:nvPr/>
        </p:nvSpPr>
        <p:spPr>
          <a:xfrm>
            <a:off x="658368" y="4709160"/>
            <a:ext cx="411480" cy="411480"/>
          </a:xfrm>
          <a:prstGeom prst="ellipse">
            <a:avLst/>
          </a:prstGeom>
          <a:solidFill>
            <a:srgbClr val="BC8742"/>
          </a:solidFill>
          <a:ln w="12700">
            <a:solidFill>
              <a:srgbClr val="BC8742"/>
            </a:solidFill>
            <a:prstDash val="solid"/>
          </a:ln>
        </p:spPr>
      </p:sp>
      <p:sp>
        <p:nvSpPr>
          <p:cNvPr id="25" name="Text 22"/>
          <p:cNvSpPr/>
          <p:nvPr/>
        </p:nvSpPr>
        <p:spPr>
          <a:xfrm>
            <a:off x="658368" y="4709160"/>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04</a:t>
            </a:r>
            <a:endParaRPr lang="en-US" sz="1300" dirty="0"/>
          </a:p>
        </p:txBody>
      </p:sp>
      <p:sp>
        <p:nvSpPr>
          <p:cNvPr id="26" name="Text 23"/>
          <p:cNvSpPr/>
          <p:nvPr/>
        </p:nvSpPr>
        <p:spPr>
          <a:xfrm>
            <a:off x="1243584" y="4709160"/>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Исходная попытка</a:t>
            </a:r>
            <a:endParaRPr lang="en-US" sz="2000" dirty="0"/>
          </a:p>
        </p:txBody>
      </p:sp>
      <p:sp>
        <p:nvSpPr>
          <p:cNvPr id="27" name="Shape 24"/>
          <p:cNvSpPr/>
          <p:nvPr/>
        </p:nvSpPr>
        <p:spPr>
          <a:xfrm>
            <a:off x="6217920" y="2084832"/>
            <a:ext cx="5458968" cy="694944"/>
          </a:xfrm>
          <a:prstGeom prst="roundRect">
            <a:avLst>
              <a:gd name="adj" fmla="val 10526"/>
            </a:avLst>
          </a:prstGeom>
          <a:solidFill>
            <a:srgbClr val="FFFFFF"/>
          </a:solidFill>
          <a:ln w="8890">
            <a:solidFill>
              <a:srgbClr val="DEDCD5"/>
            </a:solidFill>
            <a:prstDash val="solid"/>
          </a:ln>
        </p:spPr>
      </p:sp>
      <p:sp>
        <p:nvSpPr>
          <p:cNvPr id="28" name="Shape 25"/>
          <p:cNvSpPr/>
          <p:nvPr/>
        </p:nvSpPr>
        <p:spPr>
          <a:xfrm>
            <a:off x="6373368" y="2212848"/>
            <a:ext cx="411480" cy="411480"/>
          </a:xfrm>
          <a:prstGeom prst="ellipse">
            <a:avLst/>
          </a:prstGeom>
          <a:solidFill>
            <a:srgbClr val="BC8742"/>
          </a:solidFill>
          <a:ln w="12700">
            <a:solidFill>
              <a:srgbClr val="BC8742"/>
            </a:solidFill>
            <a:prstDash val="solid"/>
          </a:ln>
        </p:spPr>
      </p:sp>
      <p:sp>
        <p:nvSpPr>
          <p:cNvPr id="29" name="Text 26"/>
          <p:cNvSpPr/>
          <p:nvPr/>
        </p:nvSpPr>
        <p:spPr>
          <a:xfrm>
            <a:off x="6373368" y="2212848"/>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05</a:t>
            </a:r>
            <a:endParaRPr lang="en-US" sz="1300" dirty="0"/>
          </a:p>
        </p:txBody>
      </p:sp>
      <p:sp>
        <p:nvSpPr>
          <p:cNvPr id="30" name="Text 27"/>
          <p:cNvSpPr/>
          <p:nvPr/>
        </p:nvSpPr>
        <p:spPr>
          <a:xfrm>
            <a:off x="6958584" y="2212848"/>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Источники и поддержка</a:t>
            </a:r>
            <a:endParaRPr lang="en-US" sz="2000" dirty="0"/>
          </a:p>
        </p:txBody>
      </p:sp>
      <p:sp>
        <p:nvSpPr>
          <p:cNvPr id="31" name="Shape 28"/>
          <p:cNvSpPr/>
          <p:nvPr/>
        </p:nvSpPr>
        <p:spPr>
          <a:xfrm>
            <a:off x="6217920" y="2916936"/>
            <a:ext cx="5458968" cy="694944"/>
          </a:xfrm>
          <a:prstGeom prst="roundRect">
            <a:avLst>
              <a:gd name="adj" fmla="val 10526"/>
            </a:avLst>
          </a:prstGeom>
          <a:solidFill>
            <a:srgbClr val="FFFFFF"/>
          </a:solidFill>
          <a:ln w="8890">
            <a:solidFill>
              <a:srgbClr val="DEDCD5"/>
            </a:solidFill>
            <a:prstDash val="solid"/>
          </a:ln>
        </p:spPr>
      </p:sp>
      <p:sp>
        <p:nvSpPr>
          <p:cNvPr id="32" name="Shape 29"/>
          <p:cNvSpPr/>
          <p:nvPr/>
        </p:nvSpPr>
        <p:spPr>
          <a:xfrm>
            <a:off x="6373368" y="3044952"/>
            <a:ext cx="411480" cy="411480"/>
          </a:xfrm>
          <a:prstGeom prst="ellipse">
            <a:avLst/>
          </a:prstGeom>
          <a:solidFill>
            <a:srgbClr val="BC8742"/>
          </a:solidFill>
          <a:ln w="12700">
            <a:solidFill>
              <a:srgbClr val="BC8742"/>
            </a:solidFill>
            <a:prstDash val="solid"/>
          </a:ln>
        </p:spPr>
      </p:sp>
      <p:sp>
        <p:nvSpPr>
          <p:cNvPr id="33" name="Text 30"/>
          <p:cNvSpPr/>
          <p:nvPr/>
        </p:nvSpPr>
        <p:spPr>
          <a:xfrm>
            <a:off x="6373368" y="3044952"/>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06</a:t>
            </a:r>
            <a:endParaRPr lang="en-US" sz="1300" dirty="0"/>
          </a:p>
        </p:txBody>
      </p:sp>
      <p:sp>
        <p:nvSpPr>
          <p:cNvPr id="34" name="Text 31"/>
          <p:cNvSpPr/>
          <p:nvPr/>
        </p:nvSpPr>
        <p:spPr>
          <a:xfrm>
            <a:off x="6958584" y="3044952"/>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Время и удобный формат</a:t>
            </a:r>
            <a:endParaRPr lang="en-US" sz="2000" dirty="0"/>
          </a:p>
        </p:txBody>
      </p:sp>
      <p:sp>
        <p:nvSpPr>
          <p:cNvPr id="35" name="Shape 32"/>
          <p:cNvSpPr/>
          <p:nvPr/>
        </p:nvSpPr>
        <p:spPr>
          <a:xfrm>
            <a:off x="6217920" y="3749040"/>
            <a:ext cx="5458968" cy="694944"/>
          </a:xfrm>
          <a:prstGeom prst="roundRect">
            <a:avLst>
              <a:gd name="adj" fmla="val 10526"/>
            </a:avLst>
          </a:prstGeom>
          <a:solidFill>
            <a:srgbClr val="FFFFFF"/>
          </a:solidFill>
          <a:ln w="8890">
            <a:solidFill>
              <a:srgbClr val="DEDCD5"/>
            </a:solidFill>
            <a:prstDash val="solid"/>
          </a:ln>
        </p:spPr>
      </p:sp>
      <p:sp>
        <p:nvSpPr>
          <p:cNvPr id="36" name="Shape 33"/>
          <p:cNvSpPr/>
          <p:nvPr/>
        </p:nvSpPr>
        <p:spPr>
          <a:xfrm>
            <a:off x="6373368" y="3877056"/>
            <a:ext cx="411480" cy="411480"/>
          </a:xfrm>
          <a:prstGeom prst="ellipse">
            <a:avLst/>
          </a:prstGeom>
          <a:solidFill>
            <a:srgbClr val="BC8742"/>
          </a:solidFill>
          <a:ln w="12700">
            <a:solidFill>
              <a:srgbClr val="BC8742"/>
            </a:solidFill>
            <a:prstDash val="solid"/>
          </a:ln>
        </p:spPr>
      </p:sp>
      <p:sp>
        <p:nvSpPr>
          <p:cNvPr id="37" name="Text 34"/>
          <p:cNvSpPr/>
          <p:nvPr/>
        </p:nvSpPr>
        <p:spPr>
          <a:xfrm>
            <a:off x="6373368" y="3877056"/>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07</a:t>
            </a:r>
            <a:endParaRPr lang="en-US" sz="1300" dirty="0"/>
          </a:p>
        </p:txBody>
      </p:sp>
      <p:sp>
        <p:nvSpPr>
          <p:cNvPr id="38" name="Text 35"/>
          <p:cNvSpPr/>
          <p:nvPr/>
        </p:nvSpPr>
        <p:spPr>
          <a:xfrm>
            <a:off x="6958584" y="3877056"/>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Границы и право на паузу</a:t>
            </a:r>
            <a:endParaRPr lang="en-US" sz="2000" dirty="0"/>
          </a:p>
        </p:txBody>
      </p:sp>
      <p:sp>
        <p:nvSpPr>
          <p:cNvPr id="39" name="Shape 36"/>
          <p:cNvSpPr/>
          <p:nvPr/>
        </p:nvSpPr>
        <p:spPr>
          <a:xfrm>
            <a:off x="6217920" y="4581144"/>
            <a:ext cx="5458968" cy="694944"/>
          </a:xfrm>
          <a:prstGeom prst="roundRect">
            <a:avLst>
              <a:gd name="adj" fmla="val 10526"/>
            </a:avLst>
          </a:prstGeom>
          <a:solidFill>
            <a:srgbClr val="FFFFFF"/>
          </a:solidFill>
          <a:ln w="8890">
            <a:solidFill>
              <a:srgbClr val="DEDCD5"/>
            </a:solidFill>
            <a:prstDash val="solid"/>
          </a:ln>
        </p:spPr>
      </p:sp>
      <p:sp>
        <p:nvSpPr>
          <p:cNvPr id="40" name="Shape 37"/>
          <p:cNvSpPr/>
          <p:nvPr/>
        </p:nvSpPr>
        <p:spPr>
          <a:xfrm>
            <a:off x="6373368" y="4709160"/>
            <a:ext cx="411480" cy="411480"/>
          </a:xfrm>
          <a:prstGeom prst="ellipse">
            <a:avLst/>
          </a:prstGeom>
          <a:solidFill>
            <a:srgbClr val="BC8742"/>
          </a:solidFill>
          <a:ln w="12700">
            <a:solidFill>
              <a:srgbClr val="BC8742"/>
            </a:solidFill>
            <a:prstDash val="solid"/>
          </a:ln>
        </p:spPr>
      </p:sp>
      <p:sp>
        <p:nvSpPr>
          <p:cNvPr id="41" name="Text 38"/>
          <p:cNvSpPr/>
          <p:nvPr/>
        </p:nvSpPr>
        <p:spPr>
          <a:xfrm>
            <a:off x="6373368" y="4709160"/>
            <a:ext cx="411480" cy="411480"/>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08</a:t>
            </a:r>
            <a:endParaRPr lang="en-US" sz="1300" dirty="0"/>
          </a:p>
        </p:txBody>
      </p:sp>
      <p:sp>
        <p:nvSpPr>
          <p:cNvPr id="42" name="Text 39"/>
          <p:cNvSpPr/>
          <p:nvPr/>
        </p:nvSpPr>
        <p:spPr>
          <a:xfrm>
            <a:off x="6958584" y="4709160"/>
            <a:ext cx="4526280" cy="420624"/>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Критерий и способ проверки</a:t>
            </a:r>
            <a:endParaRPr lang="en-US" sz="2000" dirty="0"/>
          </a:p>
        </p:txBody>
      </p:sp>
      <p:sp>
        <p:nvSpPr>
          <p:cNvPr id="43" name="Shape 4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4" name="Text 4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Заполняется ближайший шаг — не обязательная программа всей жизни.</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P01–P07 / ЛИЧНЫЕ КОНТУРЫ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13 областей: выбор, а не лестница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Одна практика может связывать несколько областей. Проходить все подряд не требуется.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03, с. 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07</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5120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КОД</a:t>
            </a:r>
            <a:endParaRPr lang="en-US" sz="1250" dirty="0"/>
          </a:p>
        </p:txBody>
      </p:sp>
      <p:sp>
        <p:nvSpPr>
          <p:cNvPr id="13" name="Text 10"/>
          <p:cNvSpPr/>
          <p:nvPr/>
        </p:nvSpPr>
        <p:spPr>
          <a:xfrm>
            <a:off x="1344168" y="2043684"/>
            <a:ext cx="27980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ОБЛАСТЬ</a:t>
            </a:r>
            <a:endParaRPr lang="en-US" sz="1250" dirty="0"/>
          </a:p>
        </p:txBody>
      </p:sp>
      <p:sp>
        <p:nvSpPr>
          <p:cNvPr id="14" name="Text 11"/>
          <p:cNvSpPr/>
          <p:nvPr/>
        </p:nvSpPr>
        <p:spPr>
          <a:xfrm>
            <a:off x="4361688" y="2043684"/>
            <a:ext cx="720547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ПРАКТИЧЕСКИЙ ВХОД</a:t>
            </a:r>
            <a:endParaRPr lang="en-US" sz="1250" dirty="0"/>
          </a:p>
        </p:txBody>
      </p:sp>
      <p:sp>
        <p:nvSpPr>
          <p:cNvPr id="15" name="Shape 12"/>
          <p:cNvSpPr/>
          <p:nvPr/>
        </p:nvSpPr>
        <p:spPr>
          <a:xfrm>
            <a:off x="502920" y="2423160"/>
            <a:ext cx="11173968" cy="438912"/>
          </a:xfrm>
          <a:prstGeom prst="rect">
            <a:avLst/>
          </a:prstGeom>
          <a:solidFill>
            <a:srgbClr val="FFFFFF"/>
          </a:solidFill>
          <a:ln w="8890">
            <a:solidFill>
              <a:srgbClr val="FFFFFF"/>
            </a:solidFill>
            <a:prstDash val="solid"/>
          </a:ln>
        </p:spPr>
      </p:sp>
      <p:sp>
        <p:nvSpPr>
          <p:cNvPr id="16" name="Text 13"/>
          <p:cNvSpPr/>
          <p:nvPr/>
        </p:nvSpPr>
        <p:spPr>
          <a:xfrm>
            <a:off x="612648" y="2487168"/>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P01</a:t>
            </a:r>
            <a:endParaRPr lang="en-US" sz="1600" dirty="0"/>
          </a:p>
        </p:txBody>
      </p:sp>
      <p:sp>
        <p:nvSpPr>
          <p:cNvPr id="17" name="Text 14"/>
          <p:cNvSpPr/>
          <p:nvPr/>
        </p:nvSpPr>
        <p:spPr>
          <a:xfrm>
            <a:off x="1344168" y="2487168"/>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Здоровье</a:t>
            </a:r>
            <a:endParaRPr lang="en-US" sz="1700" dirty="0"/>
          </a:p>
        </p:txBody>
      </p:sp>
      <p:sp>
        <p:nvSpPr>
          <p:cNvPr id="18" name="Text 15"/>
          <p:cNvSpPr/>
          <p:nvPr/>
        </p:nvSpPr>
        <p:spPr>
          <a:xfrm>
            <a:off x="4361688" y="2487168"/>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Доступная нагрузка, перерывы, условия участия.</a:t>
            </a:r>
            <a:endParaRPr lang="en-US" sz="1700" dirty="0"/>
          </a:p>
        </p:txBody>
      </p:sp>
      <p:sp>
        <p:nvSpPr>
          <p:cNvPr id="19" name="Shape 16"/>
          <p:cNvSpPr/>
          <p:nvPr/>
        </p:nvSpPr>
        <p:spPr>
          <a:xfrm>
            <a:off x="502920" y="2862072"/>
            <a:ext cx="11173968" cy="0"/>
          </a:xfrm>
          <a:prstGeom prst="line">
            <a:avLst/>
          </a:prstGeom>
          <a:noFill/>
          <a:ln w="6985">
            <a:solidFill>
              <a:srgbClr val="DEDCD5"/>
            </a:solidFill>
            <a:prstDash val="solid"/>
          </a:ln>
        </p:spPr>
      </p:sp>
      <p:sp>
        <p:nvSpPr>
          <p:cNvPr id="20" name="Shape 17"/>
          <p:cNvSpPr/>
          <p:nvPr/>
        </p:nvSpPr>
        <p:spPr>
          <a:xfrm>
            <a:off x="502920" y="2862072"/>
            <a:ext cx="11173968" cy="438912"/>
          </a:xfrm>
          <a:prstGeom prst="rect">
            <a:avLst/>
          </a:prstGeom>
          <a:solidFill>
            <a:srgbClr val="FCFAF6"/>
          </a:solidFill>
          <a:ln w="8890">
            <a:solidFill>
              <a:srgbClr val="FCFAF6"/>
            </a:solidFill>
            <a:prstDash val="solid"/>
          </a:ln>
        </p:spPr>
      </p:sp>
      <p:sp>
        <p:nvSpPr>
          <p:cNvPr id="21" name="Text 18"/>
          <p:cNvSpPr/>
          <p:nvPr/>
        </p:nvSpPr>
        <p:spPr>
          <a:xfrm>
            <a:off x="612648" y="2926080"/>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P02</a:t>
            </a:r>
            <a:endParaRPr lang="en-US" sz="1600" dirty="0"/>
          </a:p>
        </p:txBody>
      </p:sp>
      <p:sp>
        <p:nvSpPr>
          <p:cNvPr id="22" name="Text 19"/>
          <p:cNvSpPr/>
          <p:nvPr/>
        </p:nvSpPr>
        <p:spPr>
          <a:xfrm>
            <a:off x="1344168" y="2926080"/>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Сознание</a:t>
            </a:r>
            <a:endParaRPr lang="en-US" sz="1700" dirty="0"/>
          </a:p>
        </p:txBody>
      </p:sp>
      <p:sp>
        <p:nvSpPr>
          <p:cNvPr id="23" name="Text 20"/>
          <p:cNvSpPr/>
          <p:nvPr/>
        </p:nvSpPr>
        <p:spPr>
          <a:xfrm>
            <a:off x="4361688" y="2926080"/>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Осознанный выбор задачи и право изменить решение.</a:t>
            </a:r>
            <a:endParaRPr lang="en-US" sz="1700" dirty="0"/>
          </a:p>
        </p:txBody>
      </p:sp>
      <p:sp>
        <p:nvSpPr>
          <p:cNvPr id="24" name="Shape 21"/>
          <p:cNvSpPr/>
          <p:nvPr/>
        </p:nvSpPr>
        <p:spPr>
          <a:xfrm>
            <a:off x="502920" y="3300984"/>
            <a:ext cx="11173968" cy="0"/>
          </a:xfrm>
          <a:prstGeom prst="line">
            <a:avLst/>
          </a:prstGeom>
          <a:noFill/>
          <a:ln w="6985">
            <a:solidFill>
              <a:srgbClr val="DEDCD5"/>
            </a:solidFill>
            <a:prstDash val="solid"/>
          </a:ln>
        </p:spPr>
      </p:sp>
      <p:sp>
        <p:nvSpPr>
          <p:cNvPr id="25" name="Shape 22"/>
          <p:cNvSpPr/>
          <p:nvPr/>
        </p:nvSpPr>
        <p:spPr>
          <a:xfrm>
            <a:off x="502920" y="3300984"/>
            <a:ext cx="11173968" cy="438912"/>
          </a:xfrm>
          <a:prstGeom prst="rect">
            <a:avLst/>
          </a:prstGeom>
          <a:solidFill>
            <a:srgbClr val="FFFFFF"/>
          </a:solidFill>
          <a:ln w="8890">
            <a:solidFill>
              <a:srgbClr val="FFFFFF"/>
            </a:solidFill>
            <a:prstDash val="solid"/>
          </a:ln>
        </p:spPr>
      </p:sp>
      <p:sp>
        <p:nvSpPr>
          <p:cNvPr id="26" name="Text 23"/>
          <p:cNvSpPr/>
          <p:nvPr/>
        </p:nvSpPr>
        <p:spPr>
          <a:xfrm>
            <a:off x="612648" y="3364992"/>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P03</a:t>
            </a:r>
            <a:endParaRPr lang="en-US" sz="1600" dirty="0"/>
          </a:p>
        </p:txBody>
      </p:sp>
      <p:sp>
        <p:nvSpPr>
          <p:cNvPr id="27" name="Text 24"/>
          <p:cNvSpPr/>
          <p:nvPr/>
        </p:nvSpPr>
        <p:spPr>
          <a:xfrm>
            <a:off x="1344168" y="3364992"/>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Разум</a:t>
            </a:r>
            <a:endParaRPr lang="en-US" sz="1700" dirty="0"/>
          </a:p>
        </p:txBody>
      </p:sp>
      <p:sp>
        <p:nvSpPr>
          <p:cNvPr id="28" name="Text 25"/>
          <p:cNvSpPr/>
          <p:nvPr/>
        </p:nvSpPr>
        <p:spPr>
          <a:xfrm>
            <a:off x="4361688" y="3364992"/>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Различение сведений, выводов и предположений.</a:t>
            </a:r>
            <a:endParaRPr lang="en-US" sz="1700" dirty="0"/>
          </a:p>
        </p:txBody>
      </p:sp>
      <p:sp>
        <p:nvSpPr>
          <p:cNvPr id="29" name="Shape 26"/>
          <p:cNvSpPr/>
          <p:nvPr/>
        </p:nvSpPr>
        <p:spPr>
          <a:xfrm>
            <a:off x="502920" y="3739896"/>
            <a:ext cx="11173968" cy="0"/>
          </a:xfrm>
          <a:prstGeom prst="line">
            <a:avLst/>
          </a:prstGeom>
          <a:noFill/>
          <a:ln w="6985">
            <a:solidFill>
              <a:srgbClr val="DEDCD5"/>
            </a:solidFill>
            <a:prstDash val="solid"/>
          </a:ln>
        </p:spPr>
      </p:sp>
      <p:sp>
        <p:nvSpPr>
          <p:cNvPr id="30" name="Shape 27"/>
          <p:cNvSpPr/>
          <p:nvPr/>
        </p:nvSpPr>
        <p:spPr>
          <a:xfrm>
            <a:off x="502920" y="3739896"/>
            <a:ext cx="11173968" cy="438912"/>
          </a:xfrm>
          <a:prstGeom prst="rect">
            <a:avLst/>
          </a:prstGeom>
          <a:solidFill>
            <a:srgbClr val="FCFAF6"/>
          </a:solidFill>
          <a:ln w="8890">
            <a:solidFill>
              <a:srgbClr val="FCFAF6"/>
            </a:solidFill>
            <a:prstDash val="solid"/>
          </a:ln>
        </p:spPr>
      </p:sp>
      <p:sp>
        <p:nvSpPr>
          <p:cNvPr id="31" name="Text 28"/>
          <p:cNvSpPr/>
          <p:nvPr/>
        </p:nvSpPr>
        <p:spPr>
          <a:xfrm>
            <a:off x="612648" y="3803904"/>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P04</a:t>
            </a:r>
            <a:endParaRPr lang="en-US" sz="1600" dirty="0"/>
          </a:p>
        </p:txBody>
      </p:sp>
      <p:sp>
        <p:nvSpPr>
          <p:cNvPr id="32" name="Text 29"/>
          <p:cNvSpPr/>
          <p:nvPr/>
        </p:nvSpPr>
        <p:spPr>
          <a:xfrm>
            <a:off x="1344168" y="3803904"/>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Эмоции</a:t>
            </a:r>
            <a:endParaRPr lang="en-US" sz="1700" dirty="0"/>
          </a:p>
        </p:txBody>
      </p:sp>
      <p:sp>
        <p:nvSpPr>
          <p:cNvPr id="33" name="Text 30"/>
          <p:cNvSpPr/>
          <p:nvPr/>
        </p:nvSpPr>
        <p:spPr>
          <a:xfrm>
            <a:off x="4361688" y="3803904"/>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Удобный способ сообщить о затруднении.</a:t>
            </a:r>
            <a:endParaRPr lang="en-US" sz="1700" dirty="0"/>
          </a:p>
        </p:txBody>
      </p:sp>
      <p:sp>
        <p:nvSpPr>
          <p:cNvPr id="34" name="Shape 31"/>
          <p:cNvSpPr/>
          <p:nvPr/>
        </p:nvSpPr>
        <p:spPr>
          <a:xfrm>
            <a:off x="502920" y="4178808"/>
            <a:ext cx="11173968" cy="0"/>
          </a:xfrm>
          <a:prstGeom prst="line">
            <a:avLst/>
          </a:prstGeom>
          <a:noFill/>
          <a:ln w="6985">
            <a:solidFill>
              <a:srgbClr val="DEDCD5"/>
            </a:solidFill>
            <a:prstDash val="solid"/>
          </a:ln>
        </p:spPr>
      </p:sp>
      <p:sp>
        <p:nvSpPr>
          <p:cNvPr id="35" name="Shape 32"/>
          <p:cNvSpPr/>
          <p:nvPr/>
        </p:nvSpPr>
        <p:spPr>
          <a:xfrm>
            <a:off x="502920" y="4178808"/>
            <a:ext cx="11173968" cy="438912"/>
          </a:xfrm>
          <a:prstGeom prst="rect">
            <a:avLst/>
          </a:prstGeom>
          <a:solidFill>
            <a:srgbClr val="FFFFFF"/>
          </a:solidFill>
          <a:ln w="8890">
            <a:solidFill>
              <a:srgbClr val="FFFFFF"/>
            </a:solidFill>
            <a:prstDash val="solid"/>
          </a:ln>
        </p:spPr>
      </p:sp>
      <p:sp>
        <p:nvSpPr>
          <p:cNvPr id="36" name="Text 33"/>
          <p:cNvSpPr/>
          <p:nvPr/>
        </p:nvSpPr>
        <p:spPr>
          <a:xfrm>
            <a:off x="612648" y="4242816"/>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P05</a:t>
            </a:r>
            <a:endParaRPr lang="en-US" sz="1600" dirty="0"/>
          </a:p>
        </p:txBody>
      </p:sp>
      <p:sp>
        <p:nvSpPr>
          <p:cNvPr id="37" name="Text 34"/>
          <p:cNvSpPr/>
          <p:nvPr/>
        </p:nvSpPr>
        <p:spPr>
          <a:xfrm>
            <a:off x="1344168" y="4242816"/>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Навыки</a:t>
            </a:r>
            <a:endParaRPr lang="en-US" sz="1700" dirty="0"/>
          </a:p>
        </p:txBody>
      </p:sp>
      <p:sp>
        <p:nvSpPr>
          <p:cNvPr id="38" name="Text 35"/>
          <p:cNvSpPr/>
          <p:nvPr/>
        </p:nvSpPr>
        <p:spPr>
          <a:xfrm>
            <a:off x="4361688" y="4242816"/>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Одно повторяемое и безопасное действие.</a:t>
            </a:r>
            <a:endParaRPr lang="en-US" sz="1700" dirty="0"/>
          </a:p>
        </p:txBody>
      </p:sp>
      <p:sp>
        <p:nvSpPr>
          <p:cNvPr id="39" name="Shape 36"/>
          <p:cNvSpPr/>
          <p:nvPr/>
        </p:nvSpPr>
        <p:spPr>
          <a:xfrm>
            <a:off x="502920" y="4617720"/>
            <a:ext cx="11173968" cy="0"/>
          </a:xfrm>
          <a:prstGeom prst="line">
            <a:avLst/>
          </a:prstGeom>
          <a:noFill/>
          <a:ln w="6985">
            <a:solidFill>
              <a:srgbClr val="DEDCD5"/>
            </a:solidFill>
            <a:prstDash val="solid"/>
          </a:ln>
        </p:spPr>
      </p:sp>
      <p:sp>
        <p:nvSpPr>
          <p:cNvPr id="40" name="Shape 37"/>
          <p:cNvSpPr/>
          <p:nvPr/>
        </p:nvSpPr>
        <p:spPr>
          <a:xfrm>
            <a:off x="502920" y="4617720"/>
            <a:ext cx="11173968" cy="438912"/>
          </a:xfrm>
          <a:prstGeom prst="rect">
            <a:avLst/>
          </a:prstGeom>
          <a:solidFill>
            <a:srgbClr val="FCFAF6"/>
          </a:solidFill>
          <a:ln w="8890">
            <a:solidFill>
              <a:srgbClr val="FCFAF6"/>
            </a:solidFill>
            <a:prstDash val="solid"/>
          </a:ln>
        </p:spPr>
      </p:sp>
      <p:sp>
        <p:nvSpPr>
          <p:cNvPr id="41" name="Text 38"/>
          <p:cNvSpPr/>
          <p:nvPr/>
        </p:nvSpPr>
        <p:spPr>
          <a:xfrm>
            <a:off x="612648" y="4681728"/>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P06</a:t>
            </a:r>
            <a:endParaRPr lang="en-US" sz="1600" dirty="0"/>
          </a:p>
        </p:txBody>
      </p:sp>
      <p:sp>
        <p:nvSpPr>
          <p:cNvPr id="42" name="Text 39"/>
          <p:cNvSpPr/>
          <p:nvPr/>
        </p:nvSpPr>
        <p:spPr>
          <a:xfrm>
            <a:off x="1344168" y="4681728"/>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Образование</a:t>
            </a:r>
            <a:endParaRPr lang="en-US" sz="1700" dirty="0"/>
          </a:p>
        </p:txBody>
      </p:sp>
      <p:sp>
        <p:nvSpPr>
          <p:cNvPr id="43" name="Text 40"/>
          <p:cNvSpPr/>
          <p:nvPr/>
        </p:nvSpPr>
        <p:spPr>
          <a:xfrm>
            <a:off x="4361688" y="4681728"/>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Небольшой маршрут источников и заданий.</a:t>
            </a:r>
            <a:endParaRPr lang="en-US" sz="1700" dirty="0"/>
          </a:p>
        </p:txBody>
      </p:sp>
      <p:sp>
        <p:nvSpPr>
          <p:cNvPr id="44" name="Shape 41"/>
          <p:cNvSpPr/>
          <p:nvPr/>
        </p:nvSpPr>
        <p:spPr>
          <a:xfrm>
            <a:off x="502920" y="5056632"/>
            <a:ext cx="11173968" cy="0"/>
          </a:xfrm>
          <a:prstGeom prst="line">
            <a:avLst/>
          </a:prstGeom>
          <a:noFill/>
          <a:ln w="6985">
            <a:solidFill>
              <a:srgbClr val="DEDCD5"/>
            </a:solidFill>
            <a:prstDash val="solid"/>
          </a:ln>
        </p:spPr>
      </p:sp>
      <p:sp>
        <p:nvSpPr>
          <p:cNvPr id="45" name="Shape 42"/>
          <p:cNvSpPr/>
          <p:nvPr/>
        </p:nvSpPr>
        <p:spPr>
          <a:xfrm>
            <a:off x="502920" y="5056632"/>
            <a:ext cx="11173968" cy="438912"/>
          </a:xfrm>
          <a:prstGeom prst="rect">
            <a:avLst/>
          </a:prstGeom>
          <a:solidFill>
            <a:srgbClr val="FFFFFF"/>
          </a:solidFill>
          <a:ln w="8890">
            <a:solidFill>
              <a:srgbClr val="FFFFFF"/>
            </a:solidFill>
            <a:prstDash val="solid"/>
          </a:ln>
        </p:spPr>
      </p:sp>
      <p:sp>
        <p:nvSpPr>
          <p:cNvPr id="46" name="Text 43"/>
          <p:cNvSpPr/>
          <p:nvPr/>
        </p:nvSpPr>
        <p:spPr>
          <a:xfrm>
            <a:off x="612648" y="5120640"/>
            <a:ext cx="512064" cy="320040"/>
          </a:xfrm>
          <a:prstGeom prst="rect">
            <a:avLst/>
          </a:prstGeom>
          <a:noFill/>
          <a:ln/>
        </p:spPr>
        <p:txBody>
          <a:bodyPr wrap="square" lIns="0" tIns="0" rIns="0" bIns="0" rtlCol="0" anchor="t">
            <a:normAutofit/>
          </a:bodyPr>
          <a:lstStyle/>
          <a:p>
            <a:pPr indent="0" marL="0">
              <a:buNone/>
            </a:pPr>
            <a:r>
              <a:rPr lang="en-US" sz="1600" b="1" dirty="0">
                <a:solidFill>
                  <a:srgbClr val="18364B"/>
                </a:solidFill>
                <a:latin typeface="Arial" pitchFamily="34" charset="0"/>
                <a:ea typeface="Arial" pitchFamily="34" charset="-122"/>
                <a:cs typeface="Arial" pitchFamily="34" charset="-120"/>
              </a:rPr>
              <a:t>P07</a:t>
            </a:r>
            <a:endParaRPr lang="en-US" sz="1600" dirty="0"/>
          </a:p>
        </p:txBody>
      </p:sp>
      <p:sp>
        <p:nvSpPr>
          <p:cNvPr id="47" name="Text 44"/>
          <p:cNvSpPr/>
          <p:nvPr/>
        </p:nvSpPr>
        <p:spPr>
          <a:xfrm>
            <a:off x="1344168" y="5120640"/>
            <a:ext cx="2798064"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Труд и мастерство</a:t>
            </a:r>
            <a:endParaRPr lang="en-US" sz="1700" dirty="0"/>
          </a:p>
        </p:txBody>
      </p:sp>
      <p:sp>
        <p:nvSpPr>
          <p:cNvPr id="48" name="Text 45"/>
          <p:cNvSpPr/>
          <p:nvPr/>
        </p:nvSpPr>
        <p:spPr>
          <a:xfrm>
            <a:off x="4361688" y="5120640"/>
            <a:ext cx="7205472" cy="320040"/>
          </a:xfrm>
          <a:prstGeom prst="rect">
            <a:avLst/>
          </a:prstGeom>
          <a:noFill/>
          <a:ln/>
        </p:spPr>
        <p:txBody>
          <a:bodyPr wrap="square" lIns="0" tIns="0" rIns="0" bIns="0" rtlCol="0" anchor="t">
            <a:normAutofit/>
          </a:bodyPr>
          <a:lstStyle/>
          <a:p>
            <a:pPr indent="0" marL="0">
              <a:buNone/>
            </a:pPr>
            <a:r>
              <a:rPr lang="en-US" sz="1700" dirty="0">
                <a:solidFill>
                  <a:srgbClr val="566776"/>
                </a:solidFill>
                <a:latin typeface="Arial" pitchFamily="34" charset="0"/>
                <a:ea typeface="Arial" pitchFamily="34" charset="-122"/>
                <a:cs typeface="Arial" pitchFamily="34" charset="-120"/>
              </a:rPr>
              <a:t>Исходный образец → замечание → исправление.</a:t>
            </a:r>
            <a:endParaRPr lang="en-US" sz="1700" dirty="0"/>
          </a:p>
        </p:txBody>
      </p:sp>
      <p:sp>
        <p:nvSpPr>
          <p:cNvPr id="49" name="Shape 46"/>
          <p:cNvSpPr/>
          <p:nvPr/>
        </p:nvSpPr>
        <p:spPr>
          <a:xfrm>
            <a:off x="502920" y="5495544"/>
            <a:ext cx="11173968" cy="0"/>
          </a:xfrm>
          <a:prstGeom prst="line">
            <a:avLst/>
          </a:prstGeom>
          <a:noFill/>
          <a:ln w="6985">
            <a:solidFill>
              <a:srgbClr val="DEDCD5"/>
            </a:solidFill>
            <a:prstDash val="solid"/>
          </a:ln>
        </p:spPr>
      </p:sp>
      <p:sp>
        <p:nvSpPr>
          <p:cNvPr id="50" name="Shape 4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1" name="Text 4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Личные убеждения и внутренние переживания не становятся обязательными данными проекта.</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P08–P13 / ЛИЧНЫЕ КОНТУРЫ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Мастерство связано с жизненным контекстом</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Область выбирается по собственной задаче, а не по внешнему требованию.</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03, с. 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08</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5120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КОД</a:t>
            </a:r>
            <a:endParaRPr lang="en-US" sz="1250" dirty="0"/>
          </a:p>
        </p:txBody>
      </p:sp>
      <p:sp>
        <p:nvSpPr>
          <p:cNvPr id="13" name="Text 10"/>
          <p:cNvSpPr/>
          <p:nvPr/>
        </p:nvSpPr>
        <p:spPr>
          <a:xfrm>
            <a:off x="1344168" y="2043684"/>
            <a:ext cx="380390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ОБЛАСТЬ</a:t>
            </a:r>
            <a:endParaRPr lang="en-US" sz="1250" dirty="0"/>
          </a:p>
        </p:txBody>
      </p:sp>
      <p:sp>
        <p:nvSpPr>
          <p:cNvPr id="14" name="Text 11"/>
          <p:cNvSpPr/>
          <p:nvPr/>
        </p:nvSpPr>
        <p:spPr>
          <a:xfrm>
            <a:off x="5367528" y="2043684"/>
            <a:ext cx="619963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ПРАКТИЧЕСКИЙ ВХОД</a:t>
            </a:r>
            <a:endParaRPr lang="en-US" sz="1250" dirty="0"/>
          </a:p>
        </p:txBody>
      </p:sp>
      <p:sp>
        <p:nvSpPr>
          <p:cNvPr id="15" name="Shape 12"/>
          <p:cNvSpPr/>
          <p:nvPr/>
        </p:nvSpPr>
        <p:spPr>
          <a:xfrm>
            <a:off x="502920" y="2423160"/>
            <a:ext cx="11173968" cy="530352"/>
          </a:xfrm>
          <a:prstGeom prst="rect">
            <a:avLst/>
          </a:prstGeom>
          <a:solidFill>
            <a:srgbClr val="FFFFFF"/>
          </a:solidFill>
          <a:ln w="8890">
            <a:solidFill>
              <a:srgbClr val="FFFFFF"/>
            </a:solidFill>
            <a:prstDash val="solid"/>
          </a:ln>
        </p:spPr>
      </p:sp>
      <p:sp>
        <p:nvSpPr>
          <p:cNvPr id="16" name="Text 13"/>
          <p:cNvSpPr/>
          <p:nvPr/>
        </p:nvSpPr>
        <p:spPr>
          <a:xfrm>
            <a:off x="612648" y="2487168"/>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P08</a:t>
            </a:r>
            <a:endParaRPr lang="en-US" sz="1580" dirty="0"/>
          </a:p>
        </p:txBody>
      </p:sp>
      <p:sp>
        <p:nvSpPr>
          <p:cNvPr id="17" name="Text 14"/>
          <p:cNvSpPr/>
          <p:nvPr/>
        </p:nvSpPr>
        <p:spPr>
          <a:xfrm>
            <a:off x="1344168" y="2487168"/>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Экономика и финансовая самостоятельность</a:t>
            </a:r>
            <a:endParaRPr lang="en-US" sz="1680" dirty="0"/>
          </a:p>
        </p:txBody>
      </p:sp>
      <p:sp>
        <p:nvSpPr>
          <p:cNvPr id="18" name="Text 15"/>
          <p:cNvSpPr/>
          <p:nvPr/>
        </p:nvSpPr>
        <p:spPr>
          <a:xfrm>
            <a:off x="5367528" y="2487168"/>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План и факт времени и расходов.</a:t>
            </a:r>
            <a:endParaRPr lang="en-US" sz="1680" dirty="0"/>
          </a:p>
        </p:txBody>
      </p:sp>
      <p:sp>
        <p:nvSpPr>
          <p:cNvPr id="19" name="Shape 16"/>
          <p:cNvSpPr/>
          <p:nvPr/>
        </p:nvSpPr>
        <p:spPr>
          <a:xfrm>
            <a:off x="502920" y="2953512"/>
            <a:ext cx="11173968" cy="0"/>
          </a:xfrm>
          <a:prstGeom prst="line">
            <a:avLst/>
          </a:prstGeom>
          <a:noFill/>
          <a:ln w="6985">
            <a:solidFill>
              <a:srgbClr val="DEDCD5"/>
            </a:solidFill>
            <a:prstDash val="solid"/>
          </a:ln>
        </p:spPr>
      </p:sp>
      <p:sp>
        <p:nvSpPr>
          <p:cNvPr id="20" name="Shape 17"/>
          <p:cNvSpPr/>
          <p:nvPr/>
        </p:nvSpPr>
        <p:spPr>
          <a:xfrm>
            <a:off x="502920" y="2953512"/>
            <a:ext cx="11173968" cy="530352"/>
          </a:xfrm>
          <a:prstGeom prst="rect">
            <a:avLst/>
          </a:prstGeom>
          <a:solidFill>
            <a:srgbClr val="FCFAF6"/>
          </a:solidFill>
          <a:ln w="8890">
            <a:solidFill>
              <a:srgbClr val="FCFAF6"/>
            </a:solidFill>
            <a:prstDash val="solid"/>
          </a:ln>
        </p:spPr>
      </p:sp>
      <p:sp>
        <p:nvSpPr>
          <p:cNvPr id="21" name="Text 18"/>
          <p:cNvSpPr/>
          <p:nvPr/>
        </p:nvSpPr>
        <p:spPr>
          <a:xfrm>
            <a:off x="612648" y="3017520"/>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P09</a:t>
            </a:r>
            <a:endParaRPr lang="en-US" sz="1580" dirty="0"/>
          </a:p>
        </p:txBody>
      </p:sp>
      <p:sp>
        <p:nvSpPr>
          <p:cNvPr id="22" name="Text 19"/>
          <p:cNvSpPr/>
          <p:nvPr/>
        </p:nvSpPr>
        <p:spPr>
          <a:xfrm>
            <a:off x="1344168" y="3017520"/>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Семья и общины</a:t>
            </a:r>
            <a:endParaRPr lang="en-US" sz="1680" dirty="0"/>
          </a:p>
        </p:txBody>
      </p:sp>
      <p:sp>
        <p:nvSpPr>
          <p:cNvPr id="23" name="Text 20"/>
          <p:cNvSpPr/>
          <p:nvPr/>
        </p:nvSpPr>
        <p:spPr>
          <a:xfrm>
            <a:off x="5367528" y="3017520"/>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Согласованная задача и добровольный вклад.</a:t>
            </a:r>
            <a:endParaRPr lang="en-US" sz="1680" dirty="0"/>
          </a:p>
        </p:txBody>
      </p:sp>
      <p:sp>
        <p:nvSpPr>
          <p:cNvPr id="24" name="Shape 21"/>
          <p:cNvSpPr/>
          <p:nvPr/>
        </p:nvSpPr>
        <p:spPr>
          <a:xfrm>
            <a:off x="502920" y="3483864"/>
            <a:ext cx="11173968" cy="0"/>
          </a:xfrm>
          <a:prstGeom prst="line">
            <a:avLst/>
          </a:prstGeom>
          <a:noFill/>
          <a:ln w="6985">
            <a:solidFill>
              <a:srgbClr val="DEDCD5"/>
            </a:solidFill>
            <a:prstDash val="solid"/>
          </a:ln>
        </p:spPr>
      </p:sp>
      <p:sp>
        <p:nvSpPr>
          <p:cNvPr id="25" name="Shape 22"/>
          <p:cNvSpPr/>
          <p:nvPr/>
        </p:nvSpPr>
        <p:spPr>
          <a:xfrm>
            <a:off x="502920" y="3483864"/>
            <a:ext cx="11173968" cy="530352"/>
          </a:xfrm>
          <a:prstGeom prst="rect">
            <a:avLst/>
          </a:prstGeom>
          <a:solidFill>
            <a:srgbClr val="FFFFFF"/>
          </a:solidFill>
          <a:ln w="8890">
            <a:solidFill>
              <a:srgbClr val="FFFFFF"/>
            </a:solidFill>
            <a:prstDash val="solid"/>
          </a:ln>
        </p:spPr>
      </p:sp>
      <p:sp>
        <p:nvSpPr>
          <p:cNvPr id="26" name="Text 23"/>
          <p:cNvSpPr/>
          <p:nvPr/>
        </p:nvSpPr>
        <p:spPr>
          <a:xfrm>
            <a:off x="612648" y="3547872"/>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P10</a:t>
            </a:r>
            <a:endParaRPr lang="en-US" sz="1580" dirty="0"/>
          </a:p>
        </p:txBody>
      </p:sp>
      <p:sp>
        <p:nvSpPr>
          <p:cNvPr id="27" name="Text 24"/>
          <p:cNvSpPr/>
          <p:nvPr/>
        </p:nvSpPr>
        <p:spPr>
          <a:xfrm>
            <a:off x="1344168" y="3547872"/>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Творчество и культура</a:t>
            </a:r>
            <a:endParaRPr lang="en-US" sz="1680" dirty="0"/>
          </a:p>
        </p:txBody>
      </p:sp>
      <p:sp>
        <p:nvSpPr>
          <p:cNvPr id="28" name="Text 25"/>
          <p:cNvSpPr/>
          <p:nvPr/>
        </p:nvSpPr>
        <p:spPr>
          <a:xfrm>
            <a:off x="5367528" y="3547872"/>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Текст, эскиз или карточка с авторством и контекстом.</a:t>
            </a:r>
            <a:endParaRPr lang="en-US" sz="1680" dirty="0"/>
          </a:p>
        </p:txBody>
      </p:sp>
      <p:sp>
        <p:nvSpPr>
          <p:cNvPr id="29" name="Shape 26"/>
          <p:cNvSpPr/>
          <p:nvPr/>
        </p:nvSpPr>
        <p:spPr>
          <a:xfrm>
            <a:off x="502920" y="4014216"/>
            <a:ext cx="11173968" cy="0"/>
          </a:xfrm>
          <a:prstGeom prst="line">
            <a:avLst/>
          </a:prstGeom>
          <a:noFill/>
          <a:ln w="6985">
            <a:solidFill>
              <a:srgbClr val="DEDCD5"/>
            </a:solidFill>
            <a:prstDash val="solid"/>
          </a:ln>
        </p:spPr>
      </p:sp>
      <p:sp>
        <p:nvSpPr>
          <p:cNvPr id="30" name="Shape 27"/>
          <p:cNvSpPr/>
          <p:nvPr/>
        </p:nvSpPr>
        <p:spPr>
          <a:xfrm>
            <a:off x="502920" y="4014216"/>
            <a:ext cx="11173968" cy="530352"/>
          </a:xfrm>
          <a:prstGeom prst="rect">
            <a:avLst/>
          </a:prstGeom>
          <a:solidFill>
            <a:srgbClr val="FCFAF6"/>
          </a:solidFill>
          <a:ln w="8890">
            <a:solidFill>
              <a:srgbClr val="FCFAF6"/>
            </a:solidFill>
            <a:prstDash val="solid"/>
          </a:ln>
        </p:spPr>
      </p:sp>
      <p:sp>
        <p:nvSpPr>
          <p:cNvPr id="31" name="Text 28"/>
          <p:cNvSpPr/>
          <p:nvPr/>
        </p:nvSpPr>
        <p:spPr>
          <a:xfrm>
            <a:off x="612648" y="4078224"/>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P11</a:t>
            </a:r>
            <a:endParaRPr lang="en-US" sz="1580" dirty="0"/>
          </a:p>
        </p:txBody>
      </p:sp>
      <p:sp>
        <p:nvSpPr>
          <p:cNvPr id="32" name="Text 29"/>
          <p:cNvSpPr/>
          <p:nvPr/>
        </p:nvSpPr>
        <p:spPr>
          <a:xfrm>
            <a:off x="1344168" y="4078224"/>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Природа и служение Земле</a:t>
            </a:r>
            <a:endParaRPr lang="en-US" sz="1680" dirty="0"/>
          </a:p>
        </p:txBody>
      </p:sp>
      <p:sp>
        <p:nvSpPr>
          <p:cNvPr id="33" name="Text 30"/>
          <p:cNvSpPr/>
          <p:nvPr/>
        </p:nvSpPr>
        <p:spPr>
          <a:xfrm>
            <a:off x="5367528" y="4078224"/>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Разрешённое наблюдение и границы вывода.</a:t>
            </a:r>
            <a:endParaRPr lang="en-US" sz="1680" dirty="0"/>
          </a:p>
        </p:txBody>
      </p:sp>
      <p:sp>
        <p:nvSpPr>
          <p:cNvPr id="34" name="Shape 31"/>
          <p:cNvSpPr/>
          <p:nvPr/>
        </p:nvSpPr>
        <p:spPr>
          <a:xfrm>
            <a:off x="502920" y="4544568"/>
            <a:ext cx="11173968" cy="0"/>
          </a:xfrm>
          <a:prstGeom prst="line">
            <a:avLst/>
          </a:prstGeom>
          <a:noFill/>
          <a:ln w="6985">
            <a:solidFill>
              <a:srgbClr val="DEDCD5"/>
            </a:solidFill>
            <a:prstDash val="solid"/>
          </a:ln>
        </p:spPr>
      </p:sp>
      <p:sp>
        <p:nvSpPr>
          <p:cNvPr id="35" name="Shape 32"/>
          <p:cNvSpPr/>
          <p:nvPr/>
        </p:nvSpPr>
        <p:spPr>
          <a:xfrm>
            <a:off x="502920" y="4544568"/>
            <a:ext cx="11173968" cy="530352"/>
          </a:xfrm>
          <a:prstGeom prst="rect">
            <a:avLst/>
          </a:prstGeom>
          <a:solidFill>
            <a:srgbClr val="FFFFFF"/>
          </a:solidFill>
          <a:ln w="8890">
            <a:solidFill>
              <a:srgbClr val="FFFFFF"/>
            </a:solidFill>
            <a:prstDash val="solid"/>
          </a:ln>
        </p:spPr>
      </p:sp>
      <p:sp>
        <p:nvSpPr>
          <p:cNvPr id="36" name="Text 33"/>
          <p:cNvSpPr/>
          <p:nvPr/>
        </p:nvSpPr>
        <p:spPr>
          <a:xfrm>
            <a:off x="612648" y="4608576"/>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P12</a:t>
            </a:r>
            <a:endParaRPr lang="en-US" sz="1580" dirty="0"/>
          </a:p>
        </p:txBody>
      </p:sp>
      <p:sp>
        <p:nvSpPr>
          <p:cNvPr id="37" name="Text 34"/>
          <p:cNvSpPr/>
          <p:nvPr/>
        </p:nvSpPr>
        <p:spPr>
          <a:xfrm>
            <a:off x="1344168" y="4608576"/>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Духовность</a:t>
            </a:r>
            <a:endParaRPr lang="en-US" sz="1680" dirty="0"/>
          </a:p>
        </p:txBody>
      </p:sp>
      <p:sp>
        <p:nvSpPr>
          <p:cNvPr id="38" name="Text 35"/>
          <p:cNvSpPr/>
          <p:nvPr/>
        </p:nvSpPr>
        <p:spPr>
          <a:xfrm>
            <a:off x="5367528" y="4608576"/>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Личные ценности; содержание можно не фиксировать.</a:t>
            </a:r>
            <a:endParaRPr lang="en-US" sz="1680" dirty="0"/>
          </a:p>
        </p:txBody>
      </p:sp>
      <p:sp>
        <p:nvSpPr>
          <p:cNvPr id="39" name="Shape 36"/>
          <p:cNvSpPr/>
          <p:nvPr/>
        </p:nvSpPr>
        <p:spPr>
          <a:xfrm>
            <a:off x="502920" y="5074920"/>
            <a:ext cx="11173968" cy="0"/>
          </a:xfrm>
          <a:prstGeom prst="line">
            <a:avLst/>
          </a:prstGeom>
          <a:noFill/>
          <a:ln w="6985">
            <a:solidFill>
              <a:srgbClr val="DEDCD5"/>
            </a:solidFill>
            <a:prstDash val="solid"/>
          </a:ln>
        </p:spPr>
      </p:sp>
      <p:sp>
        <p:nvSpPr>
          <p:cNvPr id="40" name="Shape 37"/>
          <p:cNvSpPr/>
          <p:nvPr/>
        </p:nvSpPr>
        <p:spPr>
          <a:xfrm>
            <a:off x="502920" y="5074920"/>
            <a:ext cx="11173968" cy="530352"/>
          </a:xfrm>
          <a:prstGeom prst="rect">
            <a:avLst/>
          </a:prstGeom>
          <a:solidFill>
            <a:srgbClr val="FCFAF6"/>
          </a:solidFill>
          <a:ln w="8890">
            <a:solidFill>
              <a:srgbClr val="FCFAF6"/>
            </a:solidFill>
            <a:prstDash val="solid"/>
          </a:ln>
        </p:spPr>
      </p:sp>
      <p:sp>
        <p:nvSpPr>
          <p:cNvPr id="41" name="Text 38"/>
          <p:cNvSpPr/>
          <p:nvPr/>
        </p:nvSpPr>
        <p:spPr>
          <a:xfrm>
            <a:off x="612648" y="5138928"/>
            <a:ext cx="51206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P13</a:t>
            </a:r>
            <a:endParaRPr lang="en-US" sz="1580" dirty="0"/>
          </a:p>
        </p:txBody>
      </p:sp>
      <p:sp>
        <p:nvSpPr>
          <p:cNvPr id="42" name="Text 39"/>
          <p:cNvSpPr/>
          <p:nvPr/>
        </p:nvSpPr>
        <p:spPr>
          <a:xfrm>
            <a:off x="1344168" y="5138928"/>
            <a:ext cx="380390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Смысл и миссия жизни</a:t>
            </a:r>
            <a:endParaRPr lang="en-US" sz="1680" dirty="0"/>
          </a:p>
        </p:txBody>
      </p:sp>
      <p:sp>
        <p:nvSpPr>
          <p:cNvPr id="43" name="Text 40"/>
          <p:cNvSpPr/>
          <p:nvPr/>
        </p:nvSpPr>
        <p:spPr>
          <a:xfrm>
            <a:off x="5367528" y="5138928"/>
            <a:ext cx="619963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Ближайшее действие и право пересмотра замысла.</a:t>
            </a:r>
            <a:endParaRPr lang="en-US" sz="1680" dirty="0"/>
          </a:p>
        </p:txBody>
      </p:sp>
      <p:sp>
        <p:nvSpPr>
          <p:cNvPr id="44" name="Shape 41"/>
          <p:cNvSpPr/>
          <p:nvPr/>
        </p:nvSpPr>
        <p:spPr>
          <a:xfrm>
            <a:off x="502920" y="5605272"/>
            <a:ext cx="11173968" cy="0"/>
          </a:xfrm>
          <a:prstGeom prst="line">
            <a:avLst/>
          </a:prstGeom>
          <a:noFill/>
          <a:ln w="6985">
            <a:solidFill>
              <a:srgbClr val="DEDCD5"/>
            </a:solidFill>
            <a:prstDash val="solid"/>
          </a:ln>
        </p:spPr>
      </p:sp>
      <p:sp>
        <p:nvSpPr>
          <p:cNvPr id="45" name="Shape 4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6" name="Text 4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Несколько связей одной работы не превращаются в несколько независимых достижений.</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КУЛЬТУРА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Четыре слоя культурной работы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Предмет, произведение, язык или ремесло рассматриваются вместе с их происхождением.</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04, с. 7 · S02</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09</a:t>
            </a:r>
            <a:endParaRPr lang="en-US" sz="1300" dirty="0"/>
          </a:p>
        </p:txBody>
      </p:sp>
      <p:sp>
        <p:nvSpPr>
          <p:cNvPr id="11" name="Shape 8"/>
          <p:cNvSpPr/>
          <p:nvPr/>
        </p:nvSpPr>
        <p:spPr>
          <a:xfrm>
            <a:off x="502920" y="2148840"/>
            <a:ext cx="438912" cy="438912"/>
          </a:xfrm>
          <a:prstGeom prst="ellipse">
            <a:avLst/>
          </a:prstGeom>
          <a:solidFill>
            <a:srgbClr val="BC8742"/>
          </a:solidFill>
          <a:ln w="12700">
            <a:solidFill>
              <a:srgbClr val="BC8742"/>
            </a:solidFill>
            <a:prstDash val="solid"/>
          </a:ln>
        </p:spPr>
      </p:sp>
      <p:sp>
        <p:nvSpPr>
          <p:cNvPr id="12" name="Text 9"/>
          <p:cNvSpPr/>
          <p:nvPr/>
        </p:nvSpPr>
        <p:spPr>
          <a:xfrm>
            <a:off x="502920" y="21488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13" name="Text 10"/>
          <p:cNvSpPr/>
          <p:nvPr/>
        </p:nvSpPr>
        <p:spPr>
          <a:xfrm>
            <a:off x="1088136" y="21305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Наблюдаемое</a:t>
            </a:r>
            <a:endParaRPr lang="en-US" sz="2100" dirty="0"/>
          </a:p>
        </p:txBody>
      </p:sp>
      <p:sp>
        <p:nvSpPr>
          <p:cNvPr id="14" name="Text 11"/>
          <p:cNvSpPr/>
          <p:nvPr/>
        </p:nvSpPr>
        <p:spPr>
          <a:xfrm>
            <a:off x="1088136" y="27614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Что видно, слышно</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или прочитано?</a:t>
            </a:r>
            <a:endParaRPr lang="en-US" sz="1750" dirty="0"/>
          </a:p>
        </p:txBody>
      </p:sp>
      <p:sp>
        <p:nvSpPr>
          <p:cNvPr id="15" name="Shape 12"/>
          <p:cNvSpPr/>
          <p:nvPr/>
        </p:nvSpPr>
        <p:spPr>
          <a:xfrm>
            <a:off x="6199632" y="2148840"/>
            <a:ext cx="438912" cy="438912"/>
          </a:xfrm>
          <a:prstGeom prst="ellipse">
            <a:avLst/>
          </a:prstGeom>
          <a:solidFill>
            <a:srgbClr val="237B78"/>
          </a:solidFill>
          <a:ln w="12700">
            <a:solidFill>
              <a:srgbClr val="237B78"/>
            </a:solidFill>
            <a:prstDash val="solid"/>
          </a:ln>
        </p:spPr>
      </p:sp>
      <p:sp>
        <p:nvSpPr>
          <p:cNvPr id="16" name="Text 13"/>
          <p:cNvSpPr/>
          <p:nvPr/>
        </p:nvSpPr>
        <p:spPr>
          <a:xfrm>
            <a:off x="6199632" y="21488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7" name="Text 14"/>
          <p:cNvSpPr/>
          <p:nvPr/>
        </p:nvSpPr>
        <p:spPr>
          <a:xfrm>
            <a:off x="6784848" y="21305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Происхождение</a:t>
            </a:r>
            <a:endParaRPr lang="en-US" sz="2100" dirty="0"/>
          </a:p>
        </p:txBody>
      </p:sp>
      <p:sp>
        <p:nvSpPr>
          <p:cNvPr id="18" name="Text 15"/>
          <p:cNvSpPr/>
          <p:nvPr/>
        </p:nvSpPr>
        <p:spPr>
          <a:xfrm>
            <a:off x="6784848" y="27614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Кто автор, когда создано,</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откуда материал?</a:t>
            </a:r>
            <a:endParaRPr lang="en-US" sz="1750" dirty="0"/>
          </a:p>
        </p:txBody>
      </p:sp>
      <p:sp>
        <p:nvSpPr>
          <p:cNvPr id="19" name="Shape 16"/>
          <p:cNvSpPr/>
          <p:nvPr/>
        </p:nvSpPr>
        <p:spPr>
          <a:xfrm>
            <a:off x="502920" y="3749040"/>
            <a:ext cx="438912" cy="438912"/>
          </a:xfrm>
          <a:prstGeom prst="ellipse">
            <a:avLst/>
          </a:prstGeom>
          <a:solidFill>
            <a:srgbClr val="BC8742"/>
          </a:solidFill>
          <a:ln w="12700">
            <a:solidFill>
              <a:srgbClr val="BC8742"/>
            </a:solidFill>
            <a:prstDash val="solid"/>
          </a:ln>
        </p:spPr>
      </p:sp>
      <p:sp>
        <p:nvSpPr>
          <p:cNvPr id="20" name="Text 17"/>
          <p:cNvSpPr/>
          <p:nvPr/>
        </p:nvSpPr>
        <p:spPr>
          <a:xfrm>
            <a:off x="502920" y="37490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21" name="Text 18"/>
          <p:cNvSpPr/>
          <p:nvPr/>
        </p:nvSpPr>
        <p:spPr>
          <a:xfrm>
            <a:off x="1088136" y="37307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Контекст</a:t>
            </a:r>
            <a:endParaRPr lang="en-US" sz="2100" dirty="0"/>
          </a:p>
        </p:txBody>
      </p:sp>
      <p:sp>
        <p:nvSpPr>
          <p:cNvPr id="22" name="Text 19"/>
          <p:cNvSpPr/>
          <p:nvPr/>
        </p:nvSpPr>
        <p:spPr>
          <a:xfrm>
            <a:off x="1088136" y="43616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Какие сведения о времени</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и месте подтверждены?</a:t>
            </a:r>
            <a:endParaRPr lang="en-US" sz="1750" dirty="0"/>
          </a:p>
        </p:txBody>
      </p:sp>
      <p:sp>
        <p:nvSpPr>
          <p:cNvPr id="23" name="Shape 20"/>
          <p:cNvSpPr/>
          <p:nvPr/>
        </p:nvSpPr>
        <p:spPr>
          <a:xfrm>
            <a:off x="6199632" y="3749040"/>
            <a:ext cx="438912" cy="438912"/>
          </a:xfrm>
          <a:prstGeom prst="ellipse">
            <a:avLst/>
          </a:prstGeom>
          <a:solidFill>
            <a:srgbClr val="237B78"/>
          </a:solidFill>
          <a:ln w="12700">
            <a:solidFill>
              <a:srgbClr val="237B78"/>
            </a:solidFill>
            <a:prstDash val="solid"/>
          </a:ln>
        </p:spPr>
      </p:sp>
      <p:sp>
        <p:nvSpPr>
          <p:cNvPr id="24" name="Text 21"/>
          <p:cNvSpPr/>
          <p:nvPr/>
        </p:nvSpPr>
        <p:spPr>
          <a:xfrm>
            <a:off x="6199632" y="3749040"/>
            <a:ext cx="438912" cy="438912"/>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5" name="Text 22"/>
          <p:cNvSpPr/>
          <p:nvPr/>
        </p:nvSpPr>
        <p:spPr>
          <a:xfrm>
            <a:off x="6784848" y="3730752"/>
            <a:ext cx="4855464" cy="557784"/>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Интерпретация</a:t>
            </a:r>
            <a:endParaRPr lang="en-US" sz="2100" dirty="0"/>
          </a:p>
        </p:txBody>
      </p:sp>
      <p:sp>
        <p:nvSpPr>
          <p:cNvPr id="26" name="Text 23"/>
          <p:cNvSpPr/>
          <p:nvPr/>
        </p:nvSpPr>
        <p:spPr>
          <a:xfrm>
            <a:off x="6784848" y="4361688"/>
            <a:ext cx="4855464" cy="96012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Как я понимаю работу</a:t>
            </a:r>
            <a:endParaRPr lang="en-US" sz="1750" dirty="0"/>
          </a:p>
          <a:p>
            <a:pPr indent="0" marL="0">
              <a:buNone/>
            </a:pPr>
            <a:r>
              <a:rPr lang="en-US" sz="1750" dirty="0">
                <a:solidFill>
                  <a:srgbClr val="566776"/>
                </a:solidFill>
                <a:latin typeface="Arial" pitchFamily="34" charset="0"/>
                <a:ea typeface="Arial" pitchFamily="34" charset="-122"/>
                <a:cs typeface="Arial" pitchFamily="34" charset="-120"/>
              </a:rPr>
              <a:t>и чем поддержан вывод?</a:t>
            </a:r>
            <a:endParaRPr lang="en-US" sz="1750" dirty="0"/>
          </a:p>
        </p:txBody>
      </p:sp>
      <p:sp>
        <p:nvSpPr>
          <p:cNvPr id="27" name="Shape 24"/>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8" name="Text 25"/>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Результат: авторская карточка, источник и условия использования; разные прочтения сохраняются.</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НАУКА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Путь к выводу должен быть видимым</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Учебная практика показывает метод, но не заменяет профессиональную экспертизу.</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05, с. 8 · S03</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10</a:t>
            </a:r>
            <a:endParaRPr lang="en-US" sz="1300" dirty="0"/>
          </a:p>
        </p:txBody>
      </p:sp>
      <p:sp>
        <p:nvSpPr>
          <p:cNvPr id="11" name="Shape 8"/>
          <p:cNvSpPr/>
          <p:nvPr/>
        </p:nvSpPr>
        <p:spPr>
          <a:xfrm>
            <a:off x="502920" y="2267712"/>
            <a:ext cx="2075688" cy="2935224"/>
          </a:xfrm>
          <a:prstGeom prst="roundRect">
            <a:avLst>
              <a:gd name="adj" fmla="val 4405"/>
            </a:avLst>
          </a:prstGeom>
          <a:solidFill>
            <a:srgbClr val="FFFFFF"/>
          </a:solidFill>
          <a:ln w="8890">
            <a:solidFill>
              <a:srgbClr val="DEDCD5"/>
            </a:solidFill>
            <a:prstDash val="solid"/>
          </a:ln>
        </p:spPr>
      </p:sp>
      <p:sp>
        <p:nvSpPr>
          <p:cNvPr id="12" name="Shape 9"/>
          <p:cNvSpPr/>
          <p:nvPr/>
        </p:nvSpPr>
        <p:spPr>
          <a:xfrm>
            <a:off x="685800" y="2468880"/>
            <a:ext cx="429768" cy="429768"/>
          </a:xfrm>
          <a:prstGeom prst="ellipse">
            <a:avLst/>
          </a:prstGeom>
          <a:solidFill>
            <a:srgbClr val="237B78"/>
          </a:solidFill>
          <a:ln w="12700">
            <a:solidFill>
              <a:srgbClr val="237B78"/>
            </a:solidFill>
            <a:prstDash val="solid"/>
          </a:ln>
        </p:spPr>
      </p:sp>
      <p:sp>
        <p:nvSpPr>
          <p:cNvPr id="13" name="Text 10"/>
          <p:cNvSpPr/>
          <p:nvPr/>
        </p:nvSpPr>
        <p:spPr>
          <a:xfrm>
            <a:off x="685800"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01</a:t>
            </a:r>
            <a:endParaRPr lang="en-US" sz="1300" dirty="0"/>
          </a:p>
        </p:txBody>
      </p:sp>
      <p:sp>
        <p:nvSpPr>
          <p:cNvPr id="14" name="Text 11"/>
          <p:cNvSpPr/>
          <p:nvPr/>
        </p:nvSpPr>
        <p:spPr>
          <a:xfrm>
            <a:off x="685800"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Вопрос</a:t>
            </a:r>
            <a:endParaRPr lang="en-US" sz="2200" dirty="0"/>
          </a:p>
        </p:txBody>
      </p:sp>
      <p:sp>
        <p:nvSpPr>
          <p:cNvPr id="15" name="Text 12"/>
          <p:cNvSpPr/>
          <p:nvPr/>
        </p:nvSpPr>
        <p:spPr>
          <a:xfrm>
            <a:off x="685800"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Объект, период,</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исключённые выводы</a:t>
            </a:r>
            <a:endParaRPr lang="en-US" sz="1680" dirty="0"/>
          </a:p>
        </p:txBody>
      </p:sp>
      <p:sp>
        <p:nvSpPr>
          <p:cNvPr id="16" name="Text 13"/>
          <p:cNvSpPr/>
          <p:nvPr/>
        </p:nvSpPr>
        <p:spPr>
          <a:xfrm>
            <a:off x="2560320"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17" name="Shape 14"/>
          <p:cNvSpPr/>
          <p:nvPr/>
        </p:nvSpPr>
        <p:spPr>
          <a:xfrm>
            <a:off x="2770632" y="2267712"/>
            <a:ext cx="2075688" cy="2935224"/>
          </a:xfrm>
          <a:prstGeom prst="roundRect">
            <a:avLst>
              <a:gd name="adj" fmla="val 4405"/>
            </a:avLst>
          </a:prstGeom>
          <a:solidFill>
            <a:srgbClr val="FFFFFF"/>
          </a:solidFill>
          <a:ln w="8890">
            <a:solidFill>
              <a:srgbClr val="DEDCD5"/>
            </a:solidFill>
            <a:prstDash val="solid"/>
          </a:ln>
        </p:spPr>
      </p:sp>
      <p:sp>
        <p:nvSpPr>
          <p:cNvPr id="18" name="Shape 15"/>
          <p:cNvSpPr/>
          <p:nvPr/>
        </p:nvSpPr>
        <p:spPr>
          <a:xfrm>
            <a:off x="2953512" y="2468880"/>
            <a:ext cx="429768" cy="429768"/>
          </a:xfrm>
          <a:prstGeom prst="ellipse">
            <a:avLst/>
          </a:prstGeom>
          <a:solidFill>
            <a:srgbClr val="237B78"/>
          </a:solidFill>
          <a:ln w="12700">
            <a:solidFill>
              <a:srgbClr val="237B78"/>
            </a:solidFill>
            <a:prstDash val="solid"/>
          </a:ln>
        </p:spPr>
      </p:sp>
      <p:sp>
        <p:nvSpPr>
          <p:cNvPr id="19" name="Text 16"/>
          <p:cNvSpPr/>
          <p:nvPr/>
        </p:nvSpPr>
        <p:spPr>
          <a:xfrm>
            <a:off x="2953512"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02</a:t>
            </a:r>
            <a:endParaRPr lang="en-US" sz="1300" dirty="0"/>
          </a:p>
        </p:txBody>
      </p:sp>
      <p:sp>
        <p:nvSpPr>
          <p:cNvPr id="20" name="Text 17"/>
          <p:cNvSpPr/>
          <p:nvPr/>
        </p:nvSpPr>
        <p:spPr>
          <a:xfrm>
            <a:off x="2953512"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Метод</a:t>
            </a:r>
            <a:endParaRPr lang="en-US" sz="2200" dirty="0"/>
          </a:p>
        </p:txBody>
      </p:sp>
      <p:sp>
        <p:nvSpPr>
          <p:cNvPr id="21" name="Text 18"/>
          <p:cNvSpPr/>
          <p:nvPr/>
        </p:nvSpPr>
        <p:spPr>
          <a:xfrm>
            <a:off x="2953512"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Что фиксируется,</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кем и в каких единицах</a:t>
            </a:r>
            <a:endParaRPr lang="en-US" sz="1680" dirty="0"/>
          </a:p>
        </p:txBody>
      </p:sp>
      <p:sp>
        <p:nvSpPr>
          <p:cNvPr id="22" name="Text 19"/>
          <p:cNvSpPr/>
          <p:nvPr/>
        </p:nvSpPr>
        <p:spPr>
          <a:xfrm>
            <a:off x="4828032"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23" name="Shape 20"/>
          <p:cNvSpPr/>
          <p:nvPr/>
        </p:nvSpPr>
        <p:spPr>
          <a:xfrm>
            <a:off x="5038344" y="2267712"/>
            <a:ext cx="2075688" cy="2935224"/>
          </a:xfrm>
          <a:prstGeom prst="roundRect">
            <a:avLst>
              <a:gd name="adj" fmla="val 4405"/>
            </a:avLst>
          </a:prstGeom>
          <a:solidFill>
            <a:srgbClr val="FFFFFF"/>
          </a:solidFill>
          <a:ln w="8890">
            <a:solidFill>
              <a:srgbClr val="DEDCD5"/>
            </a:solidFill>
            <a:prstDash val="solid"/>
          </a:ln>
        </p:spPr>
      </p:sp>
      <p:sp>
        <p:nvSpPr>
          <p:cNvPr id="24" name="Shape 21"/>
          <p:cNvSpPr/>
          <p:nvPr/>
        </p:nvSpPr>
        <p:spPr>
          <a:xfrm>
            <a:off x="5221224" y="2468880"/>
            <a:ext cx="429768" cy="429768"/>
          </a:xfrm>
          <a:prstGeom prst="ellipse">
            <a:avLst/>
          </a:prstGeom>
          <a:solidFill>
            <a:srgbClr val="237B78"/>
          </a:solidFill>
          <a:ln w="12700">
            <a:solidFill>
              <a:srgbClr val="237B78"/>
            </a:solidFill>
            <a:prstDash val="solid"/>
          </a:ln>
        </p:spPr>
      </p:sp>
      <p:sp>
        <p:nvSpPr>
          <p:cNvPr id="25" name="Text 22"/>
          <p:cNvSpPr/>
          <p:nvPr/>
        </p:nvSpPr>
        <p:spPr>
          <a:xfrm>
            <a:off x="5221224"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03</a:t>
            </a:r>
            <a:endParaRPr lang="en-US" sz="1300" dirty="0"/>
          </a:p>
        </p:txBody>
      </p:sp>
      <p:sp>
        <p:nvSpPr>
          <p:cNvPr id="26" name="Text 23"/>
          <p:cNvSpPr/>
          <p:nvPr/>
        </p:nvSpPr>
        <p:spPr>
          <a:xfrm>
            <a:off x="5221224"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Запись</a:t>
            </a:r>
            <a:endParaRPr lang="en-US" sz="2200" dirty="0"/>
          </a:p>
        </p:txBody>
      </p:sp>
      <p:sp>
        <p:nvSpPr>
          <p:cNvPr id="27" name="Text 24"/>
          <p:cNvSpPr/>
          <p:nvPr/>
        </p:nvSpPr>
        <p:spPr>
          <a:xfrm>
            <a:off x="5221224"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Источник, дата,</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показание и пропуски</a:t>
            </a:r>
            <a:endParaRPr lang="en-US" sz="1680" dirty="0"/>
          </a:p>
        </p:txBody>
      </p:sp>
      <p:sp>
        <p:nvSpPr>
          <p:cNvPr id="28" name="Text 25"/>
          <p:cNvSpPr/>
          <p:nvPr/>
        </p:nvSpPr>
        <p:spPr>
          <a:xfrm>
            <a:off x="7095744"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29" name="Shape 26"/>
          <p:cNvSpPr/>
          <p:nvPr/>
        </p:nvSpPr>
        <p:spPr>
          <a:xfrm>
            <a:off x="7306056" y="2267712"/>
            <a:ext cx="2075688" cy="2935224"/>
          </a:xfrm>
          <a:prstGeom prst="roundRect">
            <a:avLst>
              <a:gd name="adj" fmla="val 4405"/>
            </a:avLst>
          </a:prstGeom>
          <a:solidFill>
            <a:srgbClr val="FFFFFF"/>
          </a:solidFill>
          <a:ln w="8890">
            <a:solidFill>
              <a:srgbClr val="DEDCD5"/>
            </a:solidFill>
            <a:prstDash val="solid"/>
          </a:ln>
        </p:spPr>
      </p:sp>
      <p:sp>
        <p:nvSpPr>
          <p:cNvPr id="30" name="Shape 27"/>
          <p:cNvSpPr/>
          <p:nvPr/>
        </p:nvSpPr>
        <p:spPr>
          <a:xfrm>
            <a:off x="7488936" y="2468880"/>
            <a:ext cx="429768" cy="429768"/>
          </a:xfrm>
          <a:prstGeom prst="ellipse">
            <a:avLst/>
          </a:prstGeom>
          <a:solidFill>
            <a:srgbClr val="237B78"/>
          </a:solidFill>
          <a:ln w="12700">
            <a:solidFill>
              <a:srgbClr val="237B78"/>
            </a:solidFill>
            <a:prstDash val="solid"/>
          </a:ln>
        </p:spPr>
      </p:sp>
      <p:sp>
        <p:nvSpPr>
          <p:cNvPr id="31" name="Text 28"/>
          <p:cNvSpPr/>
          <p:nvPr/>
        </p:nvSpPr>
        <p:spPr>
          <a:xfrm>
            <a:off x="7488936"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04</a:t>
            </a:r>
            <a:endParaRPr lang="en-US" sz="1300" dirty="0"/>
          </a:p>
        </p:txBody>
      </p:sp>
      <p:sp>
        <p:nvSpPr>
          <p:cNvPr id="32" name="Text 29"/>
          <p:cNvSpPr/>
          <p:nvPr/>
        </p:nvSpPr>
        <p:spPr>
          <a:xfrm>
            <a:off x="7488936"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Проверка</a:t>
            </a:r>
            <a:endParaRPr lang="en-US" sz="2200" dirty="0"/>
          </a:p>
        </p:txBody>
      </p:sp>
      <p:sp>
        <p:nvSpPr>
          <p:cNvPr id="33" name="Text 30"/>
          <p:cNvSpPr/>
          <p:nvPr/>
        </p:nvSpPr>
        <p:spPr>
          <a:xfrm>
            <a:off x="7488936"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Происхождение числа</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и повторяемый расчёт</a:t>
            </a:r>
            <a:endParaRPr lang="en-US" sz="1680" dirty="0"/>
          </a:p>
        </p:txBody>
      </p:sp>
      <p:sp>
        <p:nvSpPr>
          <p:cNvPr id="34" name="Text 31"/>
          <p:cNvSpPr/>
          <p:nvPr/>
        </p:nvSpPr>
        <p:spPr>
          <a:xfrm>
            <a:off x="9363456" y="3099816"/>
            <a:ext cx="228600" cy="365760"/>
          </a:xfrm>
          <a:prstGeom prst="rect">
            <a:avLst/>
          </a:prstGeom>
          <a:noFill/>
          <a:ln/>
        </p:spPr>
        <p:txBody>
          <a:bodyPr wrap="square" lIns="0" tIns="0" rIns="0" bIns="0" rtlCol="0" anchor="ctr">
            <a:normAutofit/>
          </a:bodyPr>
          <a:lstStyle/>
          <a:p>
            <a:pPr indent="0" marL="0">
              <a:buNone/>
            </a:pPr>
            <a:r>
              <a:rPr lang="en-US" sz="1900" b="1" dirty="0">
                <a:solidFill>
                  <a:srgbClr val="BC8742"/>
                </a:solidFill>
                <a:latin typeface="Arial" pitchFamily="34" charset="0"/>
                <a:ea typeface="Arial" pitchFamily="34" charset="-122"/>
                <a:cs typeface="Arial" pitchFamily="34" charset="-120"/>
              </a:rPr>
              <a:t>→</a:t>
            </a:r>
            <a:endParaRPr lang="en-US" sz="1900" dirty="0"/>
          </a:p>
        </p:txBody>
      </p:sp>
      <p:sp>
        <p:nvSpPr>
          <p:cNvPr id="35" name="Shape 32"/>
          <p:cNvSpPr/>
          <p:nvPr/>
        </p:nvSpPr>
        <p:spPr>
          <a:xfrm>
            <a:off x="9573768" y="2267712"/>
            <a:ext cx="2075688" cy="2935224"/>
          </a:xfrm>
          <a:prstGeom prst="roundRect">
            <a:avLst>
              <a:gd name="adj" fmla="val 4405"/>
            </a:avLst>
          </a:prstGeom>
          <a:solidFill>
            <a:srgbClr val="FFFFFF"/>
          </a:solidFill>
          <a:ln w="8890">
            <a:solidFill>
              <a:srgbClr val="DEDCD5"/>
            </a:solidFill>
            <a:prstDash val="solid"/>
          </a:ln>
        </p:spPr>
      </p:sp>
      <p:sp>
        <p:nvSpPr>
          <p:cNvPr id="36" name="Shape 33"/>
          <p:cNvSpPr/>
          <p:nvPr/>
        </p:nvSpPr>
        <p:spPr>
          <a:xfrm>
            <a:off x="9756648" y="2468880"/>
            <a:ext cx="429768" cy="429768"/>
          </a:xfrm>
          <a:prstGeom prst="ellipse">
            <a:avLst/>
          </a:prstGeom>
          <a:solidFill>
            <a:srgbClr val="237B78"/>
          </a:solidFill>
          <a:ln w="12700">
            <a:solidFill>
              <a:srgbClr val="237B78"/>
            </a:solidFill>
            <a:prstDash val="solid"/>
          </a:ln>
        </p:spPr>
      </p:sp>
      <p:sp>
        <p:nvSpPr>
          <p:cNvPr id="37" name="Text 34"/>
          <p:cNvSpPr/>
          <p:nvPr/>
        </p:nvSpPr>
        <p:spPr>
          <a:xfrm>
            <a:off x="9756648" y="2468880"/>
            <a:ext cx="429768" cy="429768"/>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rial" pitchFamily="34" charset="0"/>
                <a:ea typeface="Arial" pitchFamily="34" charset="-122"/>
                <a:cs typeface="Arial" pitchFamily="34" charset="-120"/>
              </a:rPr>
              <a:t>05</a:t>
            </a:r>
            <a:endParaRPr lang="en-US" sz="1300" dirty="0"/>
          </a:p>
        </p:txBody>
      </p:sp>
      <p:sp>
        <p:nvSpPr>
          <p:cNvPr id="38" name="Text 35"/>
          <p:cNvSpPr/>
          <p:nvPr/>
        </p:nvSpPr>
        <p:spPr>
          <a:xfrm>
            <a:off x="9756648" y="3108960"/>
            <a:ext cx="1719072" cy="438912"/>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Вывод</a:t>
            </a:r>
            <a:endParaRPr lang="en-US" sz="2200" dirty="0"/>
          </a:p>
        </p:txBody>
      </p:sp>
      <p:sp>
        <p:nvSpPr>
          <p:cNvPr id="39" name="Text 36"/>
          <p:cNvSpPr/>
          <p:nvPr/>
        </p:nvSpPr>
        <p:spPr>
          <a:xfrm>
            <a:off x="9756648" y="3767328"/>
            <a:ext cx="1709928" cy="1124712"/>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Что подтверждено</a:t>
            </a:r>
            <a:endParaRPr lang="en-US" sz="1680" dirty="0"/>
          </a:p>
          <a:p>
            <a:pPr indent="0" marL="0">
              <a:buNone/>
            </a:pPr>
            <a:r>
              <a:rPr lang="en-US" sz="1680" dirty="0">
                <a:solidFill>
                  <a:srgbClr val="566776"/>
                </a:solidFill>
                <a:latin typeface="Arial" pitchFamily="34" charset="0"/>
                <a:ea typeface="Arial" pitchFamily="34" charset="-122"/>
                <a:cs typeface="Arial" pitchFamily="34" charset="-120"/>
              </a:rPr>
              <a:t>и что ещё неизвестно</a:t>
            </a:r>
            <a:endParaRPr lang="en-US" sz="1680" dirty="0"/>
          </a:p>
        </p:txBody>
      </p:sp>
      <p:sp>
        <p:nvSpPr>
          <p:cNvPr id="40" name="Shape 3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1" name="Text 3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Нет данных ≠ нулевое значение. Одна учебная запись ≠ вывод обо всей среде или населении.</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ЗАНЯТИЕ / ПРИМЕР</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60 минут: от вопроса к своей работе</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Каждая встреча заканчивается одним пригодным для проверки фрагментом результата.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06, с. 9</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11</a:t>
            </a:r>
            <a:endParaRPr lang="en-US" sz="1300" dirty="0"/>
          </a:p>
        </p:txBody>
      </p:sp>
      <p:sp>
        <p:nvSpPr>
          <p:cNvPr id="11" name="Shape 8"/>
          <p:cNvSpPr/>
          <p:nvPr/>
        </p:nvSpPr>
        <p:spPr>
          <a:xfrm>
            <a:off x="502920" y="2011680"/>
            <a:ext cx="11173968" cy="393192"/>
          </a:xfrm>
          <a:prstGeom prst="rect">
            <a:avLst/>
          </a:prstGeom>
          <a:solidFill>
            <a:srgbClr val="18364B"/>
          </a:solidFill>
          <a:ln w="8890">
            <a:solidFill>
              <a:srgbClr val="18364B"/>
            </a:solidFill>
            <a:prstDash val="solid"/>
          </a:ln>
        </p:spPr>
      </p:sp>
      <p:sp>
        <p:nvSpPr>
          <p:cNvPr id="12" name="Text 9"/>
          <p:cNvSpPr/>
          <p:nvPr/>
        </p:nvSpPr>
        <p:spPr>
          <a:xfrm>
            <a:off x="612648" y="2025396"/>
            <a:ext cx="9692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МИНУТЫ</a:t>
            </a:r>
            <a:endParaRPr lang="en-US" sz="1250" dirty="0"/>
          </a:p>
        </p:txBody>
      </p:sp>
      <p:sp>
        <p:nvSpPr>
          <p:cNvPr id="13" name="Text 10"/>
          <p:cNvSpPr/>
          <p:nvPr/>
        </p:nvSpPr>
        <p:spPr>
          <a:xfrm>
            <a:off x="1801368" y="2025396"/>
            <a:ext cx="18836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ЭТАП</a:t>
            </a:r>
            <a:endParaRPr lang="en-US" sz="1250" dirty="0"/>
          </a:p>
        </p:txBody>
      </p:sp>
      <p:sp>
        <p:nvSpPr>
          <p:cNvPr id="14" name="Text 11"/>
          <p:cNvSpPr/>
          <p:nvPr/>
        </p:nvSpPr>
        <p:spPr>
          <a:xfrm>
            <a:off x="3904488" y="2025396"/>
            <a:ext cx="766267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ДЕЙСТВИЕ</a:t>
            </a:r>
            <a:endParaRPr lang="en-US" sz="1250" dirty="0"/>
          </a:p>
        </p:txBody>
      </p:sp>
      <p:sp>
        <p:nvSpPr>
          <p:cNvPr id="15" name="Shape 12"/>
          <p:cNvSpPr/>
          <p:nvPr/>
        </p:nvSpPr>
        <p:spPr>
          <a:xfrm>
            <a:off x="502920" y="2404872"/>
            <a:ext cx="11173968" cy="438912"/>
          </a:xfrm>
          <a:prstGeom prst="rect">
            <a:avLst/>
          </a:prstGeom>
          <a:solidFill>
            <a:srgbClr val="FFFFFF"/>
          </a:solidFill>
          <a:ln w="8890">
            <a:solidFill>
              <a:srgbClr val="FFFFFF"/>
            </a:solidFill>
            <a:prstDash val="solid"/>
          </a:ln>
        </p:spPr>
      </p:sp>
      <p:sp>
        <p:nvSpPr>
          <p:cNvPr id="16" name="Text 13"/>
          <p:cNvSpPr/>
          <p:nvPr/>
        </p:nvSpPr>
        <p:spPr>
          <a:xfrm>
            <a:off x="612648" y="2468880"/>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0–5</a:t>
            </a:r>
            <a:endParaRPr lang="en-US" sz="1650" dirty="0"/>
          </a:p>
        </p:txBody>
      </p:sp>
      <p:sp>
        <p:nvSpPr>
          <p:cNvPr id="17" name="Text 14"/>
          <p:cNvSpPr/>
          <p:nvPr/>
        </p:nvSpPr>
        <p:spPr>
          <a:xfrm>
            <a:off x="1801368" y="2468880"/>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Задача</a:t>
            </a:r>
            <a:endParaRPr lang="en-US" sz="1750" dirty="0"/>
          </a:p>
        </p:txBody>
      </p:sp>
      <p:sp>
        <p:nvSpPr>
          <p:cNvPr id="18" name="Text 15"/>
          <p:cNvSpPr/>
          <p:nvPr/>
        </p:nvSpPr>
        <p:spPr>
          <a:xfrm>
            <a:off x="3904488" y="2468880"/>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Назвать результат встречи</a:t>
            </a:r>
            <a:endParaRPr lang="en-US" sz="1750" dirty="0"/>
          </a:p>
        </p:txBody>
      </p:sp>
      <p:sp>
        <p:nvSpPr>
          <p:cNvPr id="19" name="Shape 16"/>
          <p:cNvSpPr/>
          <p:nvPr/>
        </p:nvSpPr>
        <p:spPr>
          <a:xfrm>
            <a:off x="502920" y="2843784"/>
            <a:ext cx="11173968" cy="0"/>
          </a:xfrm>
          <a:prstGeom prst="line">
            <a:avLst/>
          </a:prstGeom>
          <a:noFill/>
          <a:ln w="6985">
            <a:solidFill>
              <a:srgbClr val="DEDCD5"/>
            </a:solidFill>
            <a:prstDash val="solid"/>
          </a:ln>
        </p:spPr>
      </p:sp>
      <p:sp>
        <p:nvSpPr>
          <p:cNvPr id="20" name="Shape 17"/>
          <p:cNvSpPr/>
          <p:nvPr/>
        </p:nvSpPr>
        <p:spPr>
          <a:xfrm>
            <a:off x="502920" y="2843784"/>
            <a:ext cx="11173968" cy="438912"/>
          </a:xfrm>
          <a:prstGeom prst="rect">
            <a:avLst/>
          </a:prstGeom>
          <a:solidFill>
            <a:srgbClr val="FCFAF6"/>
          </a:solidFill>
          <a:ln w="8890">
            <a:solidFill>
              <a:srgbClr val="FCFAF6"/>
            </a:solidFill>
            <a:prstDash val="solid"/>
          </a:ln>
        </p:spPr>
      </p:sp>
      <p:sp>
        <p:nvSpPr>
          <p:cNvPr id="21" name="Text 18"/>
          <p:cNvSpPr/>
          <p:nvPr/>
        </p:nvSpPr>
        <p:spPr>
          <a:xfrm>
            <a:off x="612648" y="2907792"/>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5–15</a:t>
            </a:r>
            <a:endParaRPr lang="en-US" sz="1650" dirty="0"/>
          </a:p>
        </p:txBody>
      </p:sp>
      <p:sp>
        <p:nvSpPr>
          <p:cNvPr id="22" name="Text 19"/>
          <p:cNvSpPr/>
          <p:nvPr/>
        </p:nvSpPr>
        <p:spPr>
          <a:xfrm>
            <a:off x="1801368" y="2907792"/>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Изучение</a:t>
            </a:r>
            <a:endParaRPr lang="en-US" sz="1750" dirty="0"/>
          </a:p>
        </p:txBody>
      </p:sp>
      <p:sp>
        <p:nvSpPr>
          <p:cNvPr id="23" name="Text 20"/>
          <p:cNvSpPr/>
          <p:nvPr/>
        </p:nvSpPr>
        <p:spPr>
          <a:xfrm>
            <a:off x="3904488" y="2907792"/>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Разобрать небольшой источник или образец</a:t>
            </a:r>
            <a:endParaRPr lang="en-US" sz="1750" dirty="0"/>
          </a:p>
        </p:txBody>
      </p:sp>
      <p:sp>
        <p:nvSpPr>
          <p:cNvPr id="24" name="Shape 21"/>
          <p:cNvSpPr/>
          <p:nvPr/>
        </p:nvSpPr>
        <p:spPr>
          <a:xfrm>
            <a:off x="502920" y="3282696"/>
            <a:ext cx="11173968" cy="0"/>
          </a:xfrm>
          <a:prstGeom prst="line">
            <a:avLst/>
          </a:prstGeom>
          <a:noFill/>
          <a:ln w="6985">
            <a:solidFill>
              <a:srgbClr val="DEDCD5"/>
            </a:solidFill>
            <a:prstDash val="solid"/>
          </a:ln>
        </p:spPr>
      </p:sp>
      <p:sp>
        <p:nvSpPr>
          <p:cNvPr id="25" name="Shape 22"/>
          <p:cNvSpPr/>
          <p:nvPr/>
        </p:nvSpPr>
        <p:spPr>
          <a:xfrm>
            <a:off x="502920" y="3282696"/>
            <a:ext cx="11173968" cy="438912"/>
          </a:xfrm>
          <a:prstGeom prst="rect">
            <a:avLst/>
          </a:prstGeom>
          <a:solidFill>
            <a:srgbClr val="FFFFFF"/>
          </a:solidFill>
          <a:ln w="8890">
            <a:solidFill>
              <a:srgbClr val="FFFFFF"/>
            </a:solidFill>
            <a:prstDash val="solid"/>
          </a:ln>
        </p:spPr>
      </p:sp>
      <p:sp>
        <p:nvSpPr>
          <p:cNvPr id="26" name="Text 23"/>
          <p:cNvSpPr/>
          <p:nvPr/>
        </p:nvSpPr>
        <p:spPr>
          <a:xfrm>
            <a:off x="612648" y="3346704"/>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15–20</a:t>
            </a:r>
            <a:endParaRPr lang="en-US" sz="1650" dirty="0"/>
          </a:p>
        </p:txBody>
      </p:sp>
      <p:sp>
        <p:nvSpPr>
          <p:cNvPr id="27" name="Text 24"/>
          <p:cNvSpPr/>
          <p:nvPr/>
        </p:nvSpPr>
        <p:spPr>
          <a:xfrm>
            <a:off x="1801368" y="3346704"/>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Своя попытка</a:t>
            </a:r>
            <a:endParaRPr lang="en-US" sz="1750" dirty="0"/>
          </a:p>
        </p:txBody>
      </p:sp>
      <p:sp>
        <p:nvSpPr>
          <p:cNvPr id="28" name="Text 25"/>
          <p:cNvSpPr/>
          <p:nvPr/>
        </p:nvSpPr>
        <p:spPr>
          <a:xfrm>
            <a:off x="3904488" y="3346704"/>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Объяснить без текста; не выдумывать пропуски</a:t>
            </a:r>
            <a:endParaRPr lang="en-US" sz="1750" dirty="0"/>
          </a:p>
        </p:txBody>
      </p:sp>
      <p:sp>
        <p:nvSpPr>
          <p:cNvPr id="29" name="Shape 26"/>
          <p:cNvSpPr/>
          <p:nvPr/>
        </p:nvSpPr>
        <p:spPr>
          <a:xfrm>
            <a:off x="502920" y="3721608"/>
            <a:ext cx="11173968" cy="0"/>
          </a:xfrm>
          <a:prstGeom prst="line">
            <a:avLst/>
          </a:prstGeom>
          <a:noFill/>
          <a:ln w="6985">
            <a:solidFill>
              <a:srgbClr val="DEDCD5"/>
            </a:solidFill>
            <a:prstDash val="solid"/>
          </a:ln>
        </p:spPr>
      </p:sp>
      <p:sp>
        <p:nvSpPr>
          <p:cNvPr id="30" name="Shape 27"/>
          <p:cNvSpPr/>
          <p:nvPr/>
        </p:nvSpPr>
        <p:spPr>
          <a:xfrm>
            <a:off x="502920" y="3721608"/>
            <a:ext cx="11173968" cy="438912"/>
          </a:xfrm>
          <a:prstGeom prst="rect">
            <a:avLst/>
          </a:prstGeom>
          <a:solidFill>
            <a:srgbClr val="FCFAF6"/>
          </a:solidFill>
          <a:ln w="8890">
            <a:solidFill>
              <a:srgbClr val="FCFAF6"/>
            </a:solidFill>
            <a:prstDash val="solid"/>
          </a:ln>
        </p:spPr>
      </p:sp>
      <p:sp>
        <p:nvSpPr>
          <p:cNvPr id="31" name="Text 28"/>
          <p:cNvSpPr/>
          <p:nvPr/>
        </p:nvSpPr>
        <p:spPr>
          <a:xfrm>
            <a:off x="612648" y="3785616"/>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20–25</a:t>
            </a:r>
            <a:endParaRPr lang="en-US" sz="1650" dirty="0"/>
          </a:p>
        </p:txBody>
      </p:sp>
      <p:sp>
        <p:nvSpPr>
          <p:cNvPr id="32" name="Text 29"/>
          <p:cNvSpPr/>
          <p:nvPr/>
        </p:nvSpPr>
        <p:spPr>
          <a:xfrm>
            <a:off x="1801368" y="3785616"/>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Сверка</a:t>
            </a:r>
            <a:endParaRPr lang="en-US" sz="1750" dirty="0"/>
          </a:p>
        </p:txBody>
      </p:sp>
      <p:sp>
        <p:nvSpPr>
          <p:cNvPr id="33" name="Text 30"/>
          <p:cNvSpPr/>
          <p:nvPr/>
        </p:nvSpPr>
        <p:spPr>
          <a:xfrm>
            <a:off x="3904488" y="3785616"/>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Найти пропуски и неподтверждённые утверждения</a:t>
            </a:r>
            <a:endParaRPr lang="en-US" sz="1750" dirty="0"/>
          </a:p>
        </p:txBody>
      </p:sp>
      <p:sp>
        <p:nvSpPr>
          <p:cNvPr id="34" name="Shape 31"/>
          <p:cNvSpPr/>
          <p:nvPr/>
        </p:nvSpPr>
        <p:spPr>
          <a:xfrm>
            <a:off x="502920" y="4160520"/>
            <a:ext cx="11173968" cy="0"/>
          </a:xfrm>
          <a:prstGeom prst="line">
            <a:avLst/>
          </a:prstGeom>
          <a:noFill/>
          <a:ln w="6985">
            <a:solidFill>
              <a:srgbClr val="DEDCD5"/>
            </a:solidFill>
            <a:prstDash val="solid"/>
          </a:ln>
        </p:spPr>
      </p:sp>
      <p:sp>
        <p:nvSpPr>
          <p:cNvPr id="35" name="Shape 32"/>
          <p:cNvSpPr/>
          <p:nvPr/>
        </p:nvSpPr>
        <p:spPr>
          <a:xfrm>
            <a:off x="502920" y="4160520"/>
            <a:ext cx="11173968" cy="438912"/>
          </a:xfrm>
          <a:prstGeom prst="rect">
            <a:avLst/>
          </a:prstGeom>
          <a:solidFill>
            <a:srgbClr val="FFFFFF"/>
          </a:solidFill>
          <a:ln w="8890">
            <a:solidFill>
              <a:srgbClr val="FFFFFF"/>
            </a:solidFill>
            <a:prstDash val="solid"/>
          </a:ln>
        </p:spPr>
      </p:sp>
      <p:sp>
        <p:nvSpPr>
          <p:cNvPr id="36" name="Text 33"/>
          <p:cNvSpPr/>
          <p:nvPr/>
        </p:nvSpPr>
        <p:spPr>
          <a:xfrm>
            <a:off x="612648" y="4224528"/>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25–30</a:t>
            </a:r>
            <a:endParaRPr lang="en-US" sz="1650" dirty="0"/>
          </a:p>
        </p:txBody>
      </p:sp>
      <p:sp>
        <p:nvSpPr>
          <p:cNvPr id="37" name="Text 34"/>
          <p:cNvSpPr/>
          <p:nvPr/>
        </p:nvSpPr>
        <p:spPr>
          <a:xfrm>
            <a:off x="1801368" y="4224528"/>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Перерыв</a:t>
            </a:r>
            <a:endParaRPr lang="en-US" sz="1750" dirty="0"/>
          </a:p>
        </p:txBody>
      </p:sp>
      <p:sp>
        <p:nvSpPr>
          <p:cNvPr id="38" name="Text 35"/>
          <p:cNvSpPr/>
          <p:nvPr/>
        </p:nvSpPr>
        <p:spPr>
          <a:xfrm>
            <a:off x="3904488" y="4224528"/>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Пауза в согласованном формате</a:t>
            </a:r>
            <a:endParaRPr lang="en-US" sz="1750" dirty="0"/>
          </a:p>
        </p:txBody>
      </p:sp>
      <p:sp>
        <p:nvSpPr>
          <p:cNvPr id="39" name="Shape 36"/>
          <p:cNvSpPr/>
          <p:nvPr/>
        </p:nvSpPr>
        <p:spPr>
          <a:xfrm>
            <a:off x="502920" y="4599432"/>
            <a:ext cx="11173968" cy="0"/>
          </a:xfrm>
          <a:prstGeom prst="line">
            <a:avLst/>
          </a:prstGeom>
          <a:noFill/>
          <a:ln w="6985">
            <a:solidFill>
              <a:srgbClr val="DEDCD5"/>
            </a:solidFill>
            <a:prstDash val="solid"/>
          </a:ln>
        </p:spPr>
      </p:sp>
      <p:sp>
        <p:nvSpPr>
          <p:cNvPr id="40" name="Shape 37"/>
          <p:cNvSpPr/>
          <p:nvPr/>
        </p:nvSpPr>
        <p:spPr>
          <a:xfrm>
            <a:off x="502920" y="4599432"/>
            <a:ext cx="11173968" cy="438912"/>
          </a:xfrm>
          <a:prstGeom prst="rect">
            <a:avLst/>
          </a:prstGeom>
          <a:solidFill>
            <a:srgbClr val="FCFAF6"/>
          </a:solidFill>
          <a:ln w="8890">
            <a:solidFill>
              <a:srgbClr val="FCFAF6"/>
            </a:solidFill>
            <a:prstDash val="solid"/>
          </a:ln>
        </p:spPr>
      </p:sp>
      <p:sp>
        <p:nvSpPr>
          <p:cNvPr id="41" name="Text 38"/>
          <p:cNvSpPr/>
          <p:nvPr/>
        </p:nvSpPr>
        <p:spPr>
          <a:xfrm>
            <a:off x="612648" y="4663440"/>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30–50</a:t>
            </a:r>
            <a:endParaRPr lang="en-US" sz="1650" dirty="0"/>
          </a:p>
        </p:txBody>
      </p:sp>
      <p:sp>
        <p:nvSpPr>
          <p:cNvPr id="42" name="Text 39"/>
          <p:cNvSpPr/>
          <p:nvPr/>
        </p:nvSpPr>
        <p:spPr>
          <a:xfrm>
            <a:off x="1801368" y="4663440"/>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Применение</a:t>
            </a:r>
            <a:endParaRPr lang="en-US" sz="1750" dirty="0"/>
          </a:p>
        </p:txBody>
      </p:sp>
      <p:sp>
        <p:nvSpPr>
          <p:cNvPr id="43" name="Text 40"/>
          <p:cNvSpPr/>
          <p:nvPr/>
        </p:nvSpPr>
        <p:spPr>
          <a:xfrm>
            <a:off x="3904488" y="4663440"/>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Выполнить карточку, расчёт или часть инструкции</a:t>
            </a:r>
            <a:endParaRPr lang="en-US" sz="1750" dirty="0"/>
          </a:p>
        </p:txBody>
      </p:sp>
      <p:sp>
        <p:nvSpPr>
          <p:cNvPr id="44" name="Shape 41"/>
          <p:cNvSpPr/>
          <p:nvPr/>
        </p:nvSpPr>
        <p:spPr>
          <a:xfrm>
            <a:off x="502920" y="5038344"/>
            <a:ext cx="11173968" cy="0"/>
          </a:xfrm>
          <a:prstGeom prst="line">
            <a:avLst/>
          </a:prstGeom>
          <a:noFill/>
          <a:ln w="6985">
            <a:solidFill>
              <a:srgbClr val="DEDCD5"/>
            </a:solidFill>
            <a:prstDash val="solid"/>
          </a:ln>
        </p:spPr>
      </p:sp>
      <p:sp>
        <p:nvSpPr>
          <p:cNvPr id="45" name="Shape 42"/>
          <p:cNvSpPr/>
          <p:nvPr/>
        </p:nvSpPr>
        <p:spPr>
          <a:xfrm>
            <a:off x="502920" y="5038344"/>
            <a:ext cx="11173968" cy="438912"/>
          </a:xfrm>
          <a:prstGeom prst="rect">
            <a:avLst/>
          </a:prstGeom>
          <a:solidFill>
            <a:srgbClr val="FFFFFF"/>
          </a:solidFill>
          <a:ln w="8890">
            <a:solidFill>
              <a:srgbClr val="FFFFFF"/>
            </a:solidFill>
            <a:prstDash val="solid"/>
          </a:ln>
        </p:spPr>
      </p:sp>
      <p:sp>
        <p:nvSpPr>
          <p:cNvPr id="46" name="Text 43"/>
          <p:cNvSpPr/>
          <p:nvPr/>
        </p:nvSpPr>
        <p:spPr>
          <a:xfrm>
            <a:off x="612648" y="5102352"/>
            <a:ext cx="969264" cy="32004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50–60</a:t>
            </a:r>
            <a:endParaRPr lang="en-US" sz="1650" dirty="0"/>
          </a:p>
        </p:txBody>
      </p:sp>
      <p:sp>
        <p:nvSpPr>
          <p:cNvPr id="47" name="Text 44"/>
          <p:cNvSpPr/>
          <p:nvPr/>
        </p:nvSpPr>
        <p:spPr>
          <a:xfrm>
            <a:off x="1801368" y="5102352"/>
            <a:ext cx="1883664"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Разбор</a:t>
            </a:r>
            <a:endParaRPr lang="en-US" sz="1750" dirty="0"/>
          </a:p>
        </p:txBody>
      </p:sp>
      <p:sp>
        <p:nvSpPr>
          <p:cNvPr id="48" name="Text 45"/>
          <p:cNvSpPr/>
          <p:nvPr/>
        </p:nvSpPr>
        <p:spPr>
          <a:xfrm>
            <a:off x="3904488" y="5102352"/>
            <a:ext cx="7662672" cy="32004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Одна необходимая правка и следующий шаг</a:t>
            </a:r>
            <a:endParaRPr lang="en-US" sz="1750" dirty="0"/>
          </a:p>
        </p:txBody>
      </p:sp>
      <p:sp>
        <p:nvSpPr>
          <p:cNvPr id="49" name="Shape 46"/>
          <p:cNvSpPr/>
          <p:nvPr/>
        </p:nvSpPr>
        <p:spPr>
          <a:xfrm>
            <a:off x="502920" y="5477256"/>
            <a:ext cx="11173968" cy="0"/>
          </a:xfrm>
          <a:prstGeom prst="line">
            <a:avLst/>
          </a:prstGeom>
          <a:noFill/>
          <a:ln w="6985">
            <a:solidFill>
              <a:srgbClr val="DEDCD5"/>
            </a:solidFill>
            <a:prstDash val="solid"/>
          </a:ln>
        </p:spPr>
      </p:sp>
      <p:sp>
        <p:nvSpPr>
          <p:cNvPr id="50" name="Shape 4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1" name="Text 4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Просмотренные страницы и время подключения — условия работы, а не доказательство навыка.</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НАСТАВНИЧЕСТВО</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Обратная связь относится к работе</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Авторство и решение о маршруте остаются у участника.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07, с. 10</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12</a:t>
            </a:r>
            <a:endParaRPr lang="en-US" sz="1300" dirty="0"/>
          </a:p>
        </p:txBody>
      </p:sp>
      <p:sp>
        <p:nvSpPr>
          <p:cNvPr id="11" name="Shape 8"/>
          <p:cNvSpPr/>
          <p:nvPr/>
        </p:nvSpPr>
        <p:spPr>
          <a:xfrm>
            <a:off x="502920" y="2103120"/>
            <a:ext cx="11173968" cy="393192"/>
          </a:xfrm>
          <a:prstGeom prst="rect">
            <a:avLst/>
          </a:prstGeom>
          <a:solidFill>
            <a:srgbClr val="18364B"/>
          </a:solidFill>
          <a:ln w="8890">
            <a:solidFill>
              <a:srgbClr val="18364B"/>
            </a:solidFill>
            <a:prstDash val="solid"/>
          </a:ln>
        </p:spPr>
      </p:sp>
      <p:sp>
        <p:nvSpPr>
          <p:cNvPr id="12" name="Text 9"/>
          <p:cNvSpPr/>
          <p:nvPr/>
        </p:nvSpPr>
        <p:spPr>
          <a:xfrm>
            <a:off x="612648" y="2116836"/>
            <a:ext cx="334670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НЕОПРЕДЕЛЁННАЯ ОЦЕНКА</a:t>
            </a:r>
            <a:endParaRPr lang="en-US" sz="1250" dirty="0"/>
          </a:p>
        </p:txBody>
      </p:sp>
      <p:sp>
        <p:nvSpPr>
          <p:cNvPr id="13" name="Text 10"/>
          <p:cNvSpPr/>
          <p:nvPr/>
        </p:nvSpPr>
        <p:spPr>
          <a:xfrm>
            <a:off x="4178808" y="2116836"/>
            <a:ext cx="738835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ПРОВЕРЯЕМОЕ ЗАМЕЧАНИЕ</a:t>
            </a:r>
            <a:endParaRPr lang="en-US" sz="1250" dirty="0"/>
          </a:p>
        </p:txBody>
      </p:sp>
      <p:sp>
        <p:nvSpPr>
          <p:cNvPr id="14" name="Shape 11"/>
          <p:cNvSpPr/>
          <p:nvPr/>
        </p:nvSpPr>
        <p:spPr>
          <a:xfrm>
            <a:off x="502920" y="2496312"/>
            <a:ext cx="11173968" cy="694944"/>
          </a:xfrm>
          <a:prstGeom prst="rect">
            <a:avLst/>
          </a:prstGeom>
          <a:solidFill>
            <a:srgbClr val="FFFFFF"/>
          </a:solidFill>
          <a:ln w="8890">
            <a:solidFill>
              <a:srgbClr val="FFFFFF"/>
            </a:solidFill>
            <a:prstDash val="solid"/>
          </a:ln>
        </p:spPr>
      </p:sp>
      <p:sp>
        <p:nvSpPr>
          <p:cNvPr id="15" name="Text 12"/>
          <p:cNvSpPr/>
          <p:nvPr/>
        </p:nvSpPr>
        <p:spPr>
          <a:xfrm>
            <a:off x="612648" y="2560320"/>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«Ты невнимательный»</a:t>
            </a:r>
            <a:endParaRPr lang="en-US" sz="1800" dirty="0"/>
          </a:p>
        </p:txBody>
      </p:sp>
      <p:sp>
        <p:nvSpPr>
          <p:cNvPr id="16" name="Text 13"/>
          <p:cNvSpPr/>
          <p:nvPr/>
        </p:nvSpPr>
        <p:spPr>
          <a:xfrm>
            <a:off x="4178808" y="2560320"/>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«В двух записях нет даты. Добавим её для сравнения периодов».</a:t>
            </a:r>
            <a:endParaRPr lang="en-US" sz="1900" dirty="0"/>
          </a:p>
        </p:txBody>
      </p:sp>
      <p:sp>
        <p:nvSpPr>
          <p:cNvPr id="17" name="Shape 14"/>
          <p:cNvSpPr/>
          <p:nvPr/>
        </p:nvSpPr>
        <p:spPr>
          <a:xfrm>
            <a:off x="502920" y="3191256"/>
            <a:ext cx="11173968" cy="0"/>
          </a:xfrm>
          <a:prstGeom prst="line">
            <a:avLst/>
          </a:prstGeom>
          <a:noFill/>
          <a:ln w="6985">
            <a:solidFill>
              <a:srgbClr val="DEDCD5"/>
            </a:solidFill>
            <a:prstDash val="solid"/>
          </a:ln>
        </p:spPr>
      </p:sp>
      <p:sp>
        <p:nvSpPr>
          <p:cNvPr id="18" name="Shape 15"/>
          <p:cNvSpPr/>
          <p:nvPr/>
        </p:nvSpPr>
        <p:spPr>
          <a:xfrm>
            <a:off x="502920" y="3191256"/>
            <a:ext cx="11173968" cy="694944"/>
          </a:xfrm>
          <a:prstGeom prst="rect">
            <a:avLst/>
          </a:prstGeom>
          <a:solidFill>
            <a:srgbClr val="FCFAF6"/>
          </a:solidFill>
          <a:ln w="8890">
            <a:solidFill>
              <a:srgbClr val="FCFAF6"/>
            </a:solidFill>
            <a:prstDash val="solid"/>
          </a:ln>
        </p:spPr>
      </p:sp>
      <p:sp>
        <p:nvSpPr>
          <p:cNvPr id="19" name="Text 16"/>
          <p:cNvSpPr/>
          <p:nvPr/>
        </p:nvSpPr>
        <p:spPr>
          <a:xfrm>
            <a:off x="612648" y="3255264"/>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«Сделай красиво»</a:t>
            </a:r>
            <a:endParaRPr lang="en-US" sz="1800" dirty="0"/>
          </a:p>
        </p:txBody>
      </p:sp>
      <p:sp>
        <p:nvSpPr>
          <p:cNvPr id="20" name="Text 17"/>
          <p:cNvSpPr/>
          <p:nvPr/>
        </p:nvSpPr>
        <p:spPr>
          <a:xfrm>
            <a:off x="4178808" y="3255264"/>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«Читателю нужно найти источник. Поставим ссылку рядом с утверждением».</a:t>
            </a:r>
            <a:endParaRPr lang="en-US" sz="1900" dirty="0"/>
          </a:p>
        </p:txBody>
      </p:sp>
      <p:sp>
        <p:nvSpPr>
          <p:cNvPr id="21" name="Shape 18"/>
          <p:cNvSpPr/>
          <p:nvPr/>
        </p:nvSpPr>
        <p:spPr>
          <a:xfrm>
            <a:off x="502920" y="3886200"/>
            <a:ext cx="11173968" cy="0"/>
          </a:xfrm>
          <a:prstGeom prst="line">
            <a:avLst/>
          </a:prstGeom>
          <a:noFill/>
          <a:ln w="6985">
            <a:solidFill>
              <a:srgbClr val="DEDCD5"/>
            </a:solidFill>
            <a:prstDash val="solid"/>
          </a:ln>
        </p:spPr>
      </p:sp>
      <p:sp>
        <p:nvSpPr>
          <p:cNvPr id="22" name="Shape 19"/>
          <p:cNvSpPr/>
          <p:nvPr/>
        </p:nvSpPr>
        <p:spPr>
          <a:xfrm>
            <a:off x="502920" y="3886200"/>
            <a:ext cx="11173968" cy="694944"/>
          </a:xfrm>
          <a:prstGeom prst="rect">
            <a:avLst/>
          </a:prstGeom>
          <a:solidFill>
            <a:srgbClr val="FFFFFF"/>
          </a:solidFill>
          <a:ln w="8890">
            <a:solidFill>
              <a:srgbClr val="FFFFFF"/>
            </a:solidFill>
            <a:prstDash val="solid"/>
          </a:ln>
        </p:spPr>
      </p:sp>
      <p:sp>
        <p:nvSpPr>
          <p:cNvPr id="23" name="Text 20"/>
          <p:cNvSpPr/>
          <p:nvPr/>
        </p:nvSpPr>
        <p:spPr>
          <a:xfrm>
            <a:off x="612648" y="3950208"/>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«Надо постараться»</a:t>
            </a:r>
            <a:endParaRPr lang="en-US" sz="1800" dirty="0"/>
          </a:p>
        </p:txBody>
      </p:sp>
      <p:sp>
        <p:nvSpPr>
          <p:cNvPr id="24" name="Text 21"/>
          <p:cNvSpPr/>
          <p:nvPr/>
        </p:nvSpPr>
        <p:spPr>
          <a:xfrm>
            <a:off x="4178808" y="3950208"/>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«Объём не помещается во время. Выберем одну карточку вместо четырёх».</a:t>
            </a:r>
            <a:endParaRPr lang="en-US" sz="1900" dirty="0"/>
          </a:p>
        </p:txBody>
      </p:sp>
      <p:sp>
        <p:nvSpPr>
          <p:cNvPr id="25" name="Shape 22"/>
          <p:cNvSpPr/>
          <p:nvPr/>
        </p:nvSpPr>
        <p:spPr>
          <a:xfrm>
            <a:off x="502920" y="4581144"/>
            <a:ext cx="11173968" cy="0"/>
          </a:xfrm>
          <a:prstGeom prst="line">
            <a:avLst/>
          </a:prstGeom>
          <a:noFill/>
          <a:ln w="6985">
            <a:solidFill>
              <a:srgbClr val="DEDCD5"/>
            </a:solidFill>
            <a:prstDash val="solid"/>
          </a:ln>
        </p:spPr>
      </p:sp>
      <p:sp>
        <p:nvSpPr>
          <p:cNvPr id="26" name="Shape 23"/>
          <p:cNvSpPr/>
          <p:nvPr/>
        </p:nvSpPr>
        <p:spPr>
          <a:xfrm>
            <a:off x="502920" y="4581144"/>
            <a:ext cx="11173968" cy="694944"/>
          </a:xfrm>
          <a:prstGeom prst="rect">
            <a:avLst/>
          </a:prstGeom>
          <a:solidFill>
            <a:srgbClr val="FCFAF6"/>
          </a:solidFill>
          <a:ln w="8890">
            <a:solidFill>
              <a:srgbClr val="FCFAF6"/>
            </a:solidFill>
            <a:prstDash val="solid"/>
          </a:ln>
        </p:spPr>
      </p:sp>
      <p:sp>
        <p:nvSpPr>
          <p:cNvPr id="27" name="Text 24"/>
          <p:cNvSpPr/>
          <p:nvPr/>
        </p:nvSpPr>
        <p:spPr>
          <a:xfrm>
            <a:off x="612648" y="4645152"/>
            <a:ext cx="3346704" cy="576072"/>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«Я понял текст иначе»</a:t>
            </a:r>
            <a:endParaRPr lang="en-US" sz="1800" dirty="0"/>
          </a:p>
        </p:txBody>
      </p:sp>
      <p:sp>
        <p:nvSpPr>
          <p:cNvPr id="28" name="Text 25"/>
          <p:cNvSpPr/>
          <p:nvPr/>
        </p:nvSpPr>
        <p:spPr>
          <a:xfrm>
            <a:off x="4178808" y="4645152"/>
            <a:ext cx="7388352" cy="576072"/>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«Покажи детали, на которых основано твоё прочтение».</a:t>
            </a:r>
            <a:endParaRPr lang="en-US" sz="1900" dirty="0"/>
          </a:p>
        </p:txBody>
      </p:sp>
      <p:sp>
        <p:nvSpPr>
          <p:cNvPr id="29" name="Shape 26"/>
          <p:cNvSpPr/>
          <p:nvPr/>
        </p:nvSpPr>
        <p:spPr>
          <a:xfrm>
            <a:off x="502920" y="5276088"/>
            <a:ext cx="11173968" cy="0"/>
          </a:xfrm>
          <a:prstGeom prst="line">
            <a:avLst/>
          </a:prstGeom>
          <a:noFill/>
          <a:ln w="6985">
            <a:solidFill>
              <a:srgbClr val="DEDCD5"/>
            </a:solidFill>
            <a:prstDash val="solid"/>
          </a:ln>
        </p:spPr>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Запись встречи: версия → замечание → действие участника → помощь → дата следующего разбора.</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НЕДЕЛЬНЫЙ МАРШРУТ / ЧАСТЬ 1</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Недели 1–6: выбрать, изучить, попробовать</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Модель одного цикла — 12 недель и 36 часов участника; темп согласуется отдельно.</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08, с. 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13</a:t>
            </a:r>
            <a:endParaRPr lang="en-US" sz="1300" dirty="0"/>
          </a:p>
        </p:txBody>
      </p:sp>
      <p:sp>
        <p:nvSpPr>
          <p:cNvPr id="11" name="Shape 8"/>
          <p:cNvSpPr/>
          <p:nvPr/>
        </p:nvSpPr>
        <p:spPr>
          <a:xfrm>
            <a:off x="502920" y="203911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52828"/>
            <a:ext cx="8778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НЕДЕЛЯ</a:t>
            </a:r>
            <a:endParaRPr lang="en-US" sz="1250" dirty="0"/>
          </a:p>
        </p:txBody>
      </p:sp>
      <p:sp>
        <p:nvSpPr>
          <p:cNvPr id="13" name="Text 10"/>
          <p:cNvSpPr/>
          <p:nvPr/>
        </p:nvSpPr>
        <p:spPr>
          <a:xfrm>
            <a:off x="1709928" y="2052828"/>
            <a:ext cx="11247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ЭТАП</a:t>
            </a:r>
            <a:endParaRPr lang="en-US" sz="1250" dirty="0"/>
          </a:p>
        </p:txBody>
      </p:sp>
      <p:sp>
        <p:nvSpPr>
          <p:cNvPr id="14" name="Text 11"/>
          <p:cNvSpPr/>
          <p:nvPr/>
        </p:nvSpPr>
        <p:spPr>
          <a:xfrm>
            <a:off x="3054096" y="2052828"/>
            <a:ext cx="43982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РАБОТА</a:t>
            </a:r>
            <a:endParaRPr lang="en-US" sz="1250" dirty="0"/>
          </a:p>
        </p:txBody>
      </p:sp>
      <p:sp>
        <p:nvSpPr>
          <p:cNvPr id="15" name="Text 12"/>
          <p:cNvSpPr/>
          <p:nvPr/>
        </p:nvSpPr>
        <p:spPr>
          <a:xfrm>
            <a:off x="7671816" y="2052828"/>
            <a:ext cx="3895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ВЫХОД</a:t>
            </a:r>
            <a:endParaRPr lang="en-US" sz="1250" dirty="0"/>
          </a:p>
        </p:txBody>
      </p:sp>
      <p:sp>
        <p:nvSpPr>
          <p:cNvPr id="16" name="Shape 13"/>
          <p:cNvSpPr/>
          <p:nvPr/>
        </p:nvSpPr>
        <p:spPr>
          <a:xfrm>
            <a:off x="502920" y="2432304"/>
            <a:ext cx="11173968" cy="530352"/>
          </a:xfrm>
          <a:prstGeom prst="rect">
            <a:avLst/>
          </a:prstGeom>
          <a:solidFill>
            <a:srgbClr val="FFFFFF"/>
          </a:solidFill>
          <a:ln w="8890">
            <a:solidFill>
              <a:srgbClr val="FFFFFF"/>
            </a:solidFill>
            <a:prstDash val="solid"/>
          </a:ln>
        </p:spPr>
      </p:sp>
      <p:sp>
        <p:nvSpPr>
          <p:cNvPr id="17" name="Text 14"/>
          <p:cNvSpPr/>
          <p:nvPr/>
        </p:nvSpPr>
        <p:spPr>
          <a:xfrm>
            <a:off x="612648" y="2496312"/>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1</a:t>
            </a:r>
            <a:endParaRPr lang="en-US" sz="1580" dirty="0"/>
          </a:p>
        </p:txBody>
      </p:sp>
      <p:sp>
        <p:nvSpPr>
          <p:cNvPr id="18" name="Text 15"/>
          <p:cNvSpPr/>
          <p:nvPr/>
        </p:nvSpPr>
        <p:spPr>
          <a:xfrm>
            <a:off x="1709928" y="2496312"/>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Искра</a:t>
            </a:r>
            <a:endParaRPr lang="en-US" sz="1680" dirty="0"/>
          </a:p>
        </p:txBody>
      </p:sp>
      <p:sp>
        <p:nvSpPr>
          <p:cNvPr id="19" name="Text 16"/>
          <p:cNvSpPr/>
          <p:nvPr/>
        </p:nvSpPr>
        <p:spPr>
          <a:xfrm>
            <a:off x="3054096" y="2496312"/>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Вопрос, условия, исходная попытка</a:t>
            </a:r>
            <a:endParaRPr lang="en-US" sz="1680" dirty="0"/>
          </a:p>
        </p:txBody>
      </p:sp>
      <p:sp>
        <p:nvSpPr>
          <p:cNvPr id="20" name="Text 17"/>
          <p:cNvSpPr/>
          <p:nvPr/>
        </p:nvSpPr>
        <p:spPr>
          <a:xfrm>
            <a:off x="7671816" y="2496312"/>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Личный маршрут</a:t>
            </a:r>
            <a:endParaRPr lang="en-US" sz="1680" dirty="0"/>
          </a:p>
        </p:txBody>
      </p:sp>
      <p:sp>
        <p:nvSpPr>
          <p:cNvPr id="21" name="Shape 18"/>
          <p:cNvSpPr/>
          <p:nvPr/>
        </p:nvSpPr>
        <p:spPr>
          <a:xfrm>
            <a:off x="502920" y="2962656"/>
            <a:ext cx="11173968" cy="0"/>
          </a:xfrm>
          <a:prstGeom prst="line">
            <a:avLst/>
          </a:prstGeom>
          <a:noFill/>
          <a:ln w="6985">
            <a:solidFill>
              <a:srgbClr val="DEDCD5"/>
            </a:solidFill>
            <a:prstDash val="solid"/>
          </a:ln>
        </p:spPr>
      </p:sp>
      <p:sp>
        <p:nvSpPr>
          <p:cNvPr id="22" name="Shape 19"/>
          <p:cNvSpPr/>
          <p:nvPr/>
        </p:nvSpPr>
        <p:spPr>
          <a:xfrm>
            <a:off x="502920" y="2962656"/>
            <a:ext cx="11173968" cy="530352"/>
          </a:xfrm>
          <a:prstGeom prst="rect">
            <a:avLst/>
          </a:prstGeom>
          <a:solidFill>
            <a:srgbClr val="FCFAF6"/>
          </a:solidFill>
          <a:ln w="8890">
            <a:solidFill>
              <a:srgbClr val="FCFAF6"/>
            </a:solidFill>
            <a:prstDash val="solid"/>
          </a:ln>
        </p:spPr>
      </p:sp>
      <p:sp>
        <p:nvSpPr>
          <p:cNvPr id="23" name="Text 20"/>
          <p:cNvSpPr/>
          <p:nvPr/>
        </p:nvSpPr>
        <p:spPr>
          <a:xfrm>
            <a:off x="612648" y="3026664"/>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2</a:t>
            </a:r>
            <a:endParaRPr lang="en-US" sz="1580" dirty="0"/>
          </a:p>
        </p:txBody>
      </p:sp>
      <p:sp>
        <p:nvSpPr>
          <p:cNvPr id="24" name="Text 21"/>
          <p:cNvSpPr/>
          <p:nvPr/>
        </p:nvSpPr>
        <p:spPr>
          <a:xfrm>
            <a:off x="1709928" y="3026664"/>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Искра</a:t>
            </a:r>
            <a:endParaRPr lang="en-US" sz="1680" dirty="0"/>
          </a:p>
        </p:txBody>
      </p:sp>
      <p:sp>
        <p:nvSpPr>
          <p:cNvPr id="25" name="Text 22"/>
          <p:cNvSpPr/>
          <p:nvPr/>
        </p:nvSpPr>
        <p:spPr>
          <a:xfrm>
            <a:off x="3054096" y="3026664"/>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Пользователь, границы, безопасность</a:t>
            </a:r>
            <a:endParaRPr lang="en-US" sz="1680" dirty="0"/>
          </a:p>
        </p:txBody>
      </p:sp>
      <p:sp>
        <p:nvSpPr>
          <p:cNvPr id="26" name="Text 23"/>
          <p:cNvSpPr/>
          <p:nvPr/>
        </p:nvSpPr>
        <p:spPr>
          <a:xfrm>
            <a:off x="7671816" y="3026664"/>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Паспорт и решение о старте</a:t>
            </a:r>
            <a:endParaRPr lang="en-US" sz="1680" dirty="0"/>
          </a:p>
        </p:txBody>
      </p:sp>
      <p:sp>
        <p:nvSpPr>
          <p:cNvPr id="27" name="Shape 24"/>
          <p:cNvSpPr/>
          <p:nvPr/>
        </p:nvSpPr>
        <p:spPr>
          <a:xfrm>
            <a:off x="502920" y="3493008"/>
            <a:ext cx="11173968" cy="0"/>
          </a:xfrm>
          <a:prstGeom prst="line">
            <a:avLst/>
          </a:prstGeom>
          <a:noFill/>
          <a:ln w="6985">
            <a:solidFill>
              <a:srgbClr val="DEDCD5"/>
            </a:solidFill>
            <a:prstDash val="solid"/>
          </a:ln>
        </p:spPr>
      </p:sp>
      <p:sp>
        <p:nvSpPr>
          <p:cNvPr id="28" name="Shape 25"/>
          <p:cNvSpPr/>
          <p:nvPr/>
        </p:nvSpPr>
        <p:spPr>
          <a:xfrm>
            <a:off x="502920" y="3493008"/>
            <a:ext cx="11173968" cy="530352"/>
          </a:xfrm>
          <a:prstGeom prst="rect">
            <a:avLst/>
          </a:prstGeom>
          <a:solidFill>
            <a:srgbClr val="FFFFFF"/>
          </a:solidFill>
          <a:ln w="8890">
            <a:solidFill>
              <a:srgbClr val="FFFFFF"/>
            </a:solidFill>
            <a:prstDash val="solid"/>
          </a:ln>
        </p:spPr>
      </p:sp>
      <p:sp>
        <p:nvSpPr>
          <p:cNvPr id="29" name="Text 26"/>
          <p:cNvSpPr/>
          <p:nvPr/>
        </p:nvSpPr>
        <p:spPr>
          <a:xfrm>
            <a:off x="612648" y="3557016"/>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3</a:t>
            </a:r>
            <a:endParaRPr lang="en-US" sz="1580" dirty="0"/>
          </a:p>
        </p:txBody>
      </p:sp>
      <p:sp>
        <p:nvSpPr>
          <p:cNvPr id="30" name="Text 27"/>
          <p:cNvSpPr/>
          <p:nvPr/>
        </p:nvSpPr>
        <p:spPr>
          <a:xfrm>
            <a:off x="1709928" y="3557016"/>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31" name="Text 28"/>
          <p:cNvSpPr/>
          <p:nvPr/>
        </p:nvSpPr>
        <p:spPr>
          <a:xfrm>
            <a:off x="3054096" y="3557016"/>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Культурный контекст и своё прочтение</a:t>
            </a:r>
            <a:endParaRPr lang="en-US" sz="1680" dirty="0"/>
          </a:p>
        </p:txBody>
      </p:sp>
      <p:sp>
        <p:nvSpPr>
          <p:cNvPr id="32" name="Text 29"/>
          <p:cNvSpPr/>
          <p:nvPr/>
        </p:nvSpPr>
        <p:spPr>
          <a:xfrm>
            <a:off x="7671816" y="3557016"/>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Культурная карточка</a:t>
            </a:r>
            <a:endParaRPr lang="en-US" sz="1680" dirty="0"/>
          </a:p>
        </p:txBody>
      </p:sp>
      <p:sp>
        <p:nvSpPr>
          <p:cNvPr id="33" name="Shape 30"/>
          <p:cNvSpPr/>
          <p:nvPr/>
        </p:nvSpPr>
        <p:spPr>
          <a:xfrm>
            <a:off x="502920" y="4023360"/>
            <a:ext cx="11173968" cy="0"/>
          </a:xfrm>
          <a:prstGeom prst="line">
            <a:avLst/>
          </a:prstGeom>
          <a:noFill/>
          <a:ln w="6985">
            <a:solidFill>
              <a:srgbClr val="DEDCD5"/>
            </a:solidFill>
            <a:prstDash val="solid"/>
          </a:ln>
        </p:spPr>
      </p:sp>
      <p:sp>
        <p:nvSpPr>
          <p:cNvPr id="34" name="Shape 31"/>
          <p:cNvSpPr/>
          <p:nvPr/>
        </p:nvSpPr>
        <p:spPr>
          <a:xfrm>
            <a:off x="502920" y="4023360"/>
            <a:ext cx="11173968" cy="530352"/>
          </a:xfrm>
          <a:prstGeom prst="rect">
            <a:avLst/>
          </a:prstGeom>
          <a:solidFill>
            <a:srgbClr val="FCFAF6"/>
          </a:solidFill>
          <a:ln w="8890">
            <a:solidFill>
              <a:srgbClr val="FCFAF6"/>
            </a:solidFill>
            <a:prstDash val="solid"/>
          </a:ln>
        </p:spPr>
      </p:sp>
      <p:sp>
        <p:nvSpPr>
          <p:cNvPr id="35" name="Text 32"/>
          <p:cNvSpPr/>
          <p:nvPr/>
        </p:nvSpPr>
        <p:spPr>
          <a:xfrm>
            <a:off x="612648" y="4087368"/>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4</a:t>
            </a:r>
            <a:endParaRPr lang="en-US" sz="1580" dirty="0"/>
          </a:p>
        </p:txBody>
      </p:sp>
      <p:sp>
        <p:nvSpPr>
          <p:cNvPr id="36" name="Text 33"/>
          <p:cNvSpPr/>
          <p:nvPr/>
        </p:nvSpPr>
        <p:spPr>
          <a:xfrm>
            <a:off x="1709928" y="4087368"/>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37" name="Text 34"/>
          <p:cNvSpPr/>
          <p:nvPr/>
        </p:nvSpPr>
        <p:spPr>
          <a:xfrm>
            <a:off x="3054096" y="4087368"/>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Проверка существенных утверждений</a:t>
            </a:r>
            <a:endParaRPr lang="en-US" sz="1680" dirty="0"/>
          </a:p>
        </p:txBody>
      </p:sp>
      <p:sp>
        <p:nvSpPr>
          <p:cNvPr id="38" name="Text 35"/>
          <p:cNvSpPr/>
          <p:nvPr/>
        </p:nvSpPr>
        <p:spPr>
          <a:xfrm>
            <a:off x="7671816" y="4087368"/>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Карточка источника</a:t>
            </a:r>
            <a:endParaRPr lang="en-US" sz="1680" dirty="0"/>
          </a:p>
        </p:txBody>
      </p:sp>
      <p:sp>
        <p:nvSpPr>
          <p:cNvPr id="39" name="Shape 36"/>
          <p:cNvSpPr/>
          <p:nvPr/>
        </p:nvSpPr>
        <p:spPr>
          <a:xfrm>
            <a:off x="502920" y="4553712"/>
            <a:ext cx="11173968" cy="0"/>
          </a:xfrm>
          <a:prstGeom prst="line">
            <a:avLst/>
          </a:prstGeom>
          <a:noFill/>
          <a:ln w="6985">
            <a:solidFill>
              <a:srgbClr val="DEDCD5"/>
            </a:solidFill>
            <a:prstDash val="solid"/>
          </a:ln>
        </p:spPr>
      </p:sp>
      <p:sp>
        <p:nvSpPr>
          <p:cNvPr id="40" name="Shape 37"/>
          <p:cNvSpPr/>
          <p:nvPr/>
        </p:nvSpPr>
        <p:spPr>
          <a:xfrm>
            <a:off x="502920" y="4553712"/>
            <a:ext cx="11173968" cy="530352"/>
          </a:xfrm>
          <a:prstGeom prst="rect">
            <a:avLst/>
          </a:prstGeom>
          <a:solidFill>
            <a:srgbClr val="FFFFFF"/>
          </a:solidFill>
          <a:ln w="8890">
            <a:solidFill>
              <a:srgbClr val="FFFFFF"/>
            </a:solidFill>
            <a:prstDash val="solid"/>
          </a:ln>
        </p:spPr>
      </p:sp>
      <p:sp>
        <p:nvSpPr>
          <p:cNvPr id="41" name="Text 38"/>
          <p:cNvSpPr/>
          <p:nvPr/>
        </p:nvSpPr>
        <p:spPr>
          <a:xfrm>
            <a:off x="612648" y="4617720"/>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5</a:t>
            </a:r>
            <a:endParaRPr lang="en-US" sz="1580" dirty="0"/>
          </a:p>
        </p:txBody>
      </p:sp>
      <p:sp>
        <p:nvSpPr>
          <p:cNvPr id="42" name="Text 39"/>
          <p:cNvSpPr/>
          <p:nvPr/>
        </p:nvSpPr>
        <p:spPr>
          <a:xfrm>
            <a:off x="1709928" y="4617720"/>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43" name="Text 40"/>
          <p:cNvSpPr/>
          <p:nvPr/>
        </p:nvSpPr>
        <p:spPr>
          <a:xfrm>
            <a:off x="3054096" y="4617720"/>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Метод и пробная запись</a:t>
            </a:r>
            <a:endParaRPr lang="en-US" sz="1680" dirty="0"/>
          </a:p>
        </p:txBody>
      </p:sp>
      <p:sp>
        <p:nvSpPr>
          <p:cNvPr id="44" name="Text 41"/>
          <p:cNvSpPr/>
          <p:nvPr/>
        </p:nvSpPr>
        <p:spPr>
          <a:xfrm>
            <a:off x="7671816" y="4617720"/>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Черновой протокол</a:t>
            </a:r>
            <a:endParaRPr lang="en-US" sz="1680" dirty="0"/>
          </a:p>
        </p:txBody>
      </p:sp>
      <p:sp>
        <p:nvSpPr>
          <p:cNvPr id="45" name="Shape 42"/>
          <p:cNvSpPr/>
          <p:nvPr/>
        </p:nvSpPr>
        <p:spPr>
          <a:xfrm>
            <a:off x="502920" y="5084064"/>
            <a:ext cx="11173968" cy="0"/>
          </a:xfrm>
          <a:prstGeom prst="line">
            <a:avLst/>
          </a:prstGeom>
          <a:noFill/>
          <a:ln w="6985">
            <a:solidFill>
              <a:srgbClr val="DEDCD5"/>
            </a:solidFill>
            <a:prstDash val="solid"/>
          </a:ln>
        </p:spPr>
      </p:sp>
      <p:sp>
        <p:nvSpPr>
          <p:cNvPr id="46" name="Shape 43"/>
          <p:cNvSpPr/>
          <p:nvPr/>
        </p:nvSpPr>
        <p:spPr>
          <a:xfrm>
            <a:off x="502920" y="5084064"/>
            <a:ext cx="11173968" cy="530352"/>
          </a:xfrm>
          <a:prstGeom prst="rect">
            <a:avLst/>
          </a:prstGeom>
          <a:solidFill>
            <a:srgbClr val="FCFAF6"/>
          </a:solidFill>
          <a:ln w="8890">
            <a:solidFill>
              <a:srgbClr val="FCFAF6"/>
            </a:solidFill>
            <a:prstDash val="solid"/>
          </a:ln>
        </p:spPr>
      </p:sp>
      <p:sp>
        <p:nvSpPr>
          <p:cNvPr id="47" name="Text 44"/>
          <p:cNvSpPr/>
          <p:nvPr/>
        </p:nvSpPr>
        <p:spPr>
          <a:xfrm>
            <a:off x="612648" y="5148072"/>
            <a:ext cx="877824" cy="411480"/>
          </a:xfrm>
          <a:prstGeom prst="rect">
            <a:avLst/>
          </a:prstGeom>
          <a:noFill/>
          <a:ln/>
        </p:spPr>
        <p:txBody>
          <a:bodyPr wrap="square" lIns="0" tIns="0" rIns="0" bIns="0" rtlCol="0" anchor="t">
            <a:normAutofit/>
          </a:bodyPr>
          <a:lstStyle/>
          <a:p>
            <a:pPr indent="0" marL="0">
              <a:buNone/>
            </a:pPr>
            <a:r>
              <a:rPr lang="en-US" sz="1580" b="1" dirty="0">
                <a:solidFill>
                  <a:srgbClr val="18364B"/>
                </a:solidFill>
                <a:latin typeface="Arial" pitchFamily="34" charset="0"/>
                <a:ea typeface="Arial" pitchFamily="34" charset="-122"/>
                <a:cs typeface="Arial" pitchFamily="34" charset="-120"/>
              </a:rPr>
              <a:t>6</a:t>
            </a:r>
            <a:endParaRPr lang="en-US" sz="1580" dirty="0"/>
          </a:p>
        </p:txBody>
      </p:sp>
      <p:sp>
        <p:nvSpPr>
          <p:cNvPr id="48" name="Text 45"/>
          <p:cNvSpPr/>
          <p:nvPr/>
        </p:nvSpPr>
        <p:spPr>
          <a:xfrm>
            <a:off x="1709928" y="5148072"/>
            <a:ext cx="1124712"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Пламя</a:t>
            </a:r>
            <a:endParaRPr lang="en-US" sz="1680" dirty="0"/>
          </a:p>
        </p:txBody>
      </p:sp>
      <p:sp>
        <p:nvSpPr>
          <p:cNvPr id="49" name="Text 46"/>
          <p:cNvSpPr/>
          <p:nvPr/>
        </p:nvSpPr>
        <p:spPr>
          <a:xfrm>
            <a:off x="3054096" y="5148072"/>
            <a:ext cx="439826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Самостоятельная работа и уточнение</a:t>
            </a:r>
            <a:endParaRPr lang="en-US" sz="1680" dirty="0"/>
          </a:p>
        </p:txBody>
      </p:sp>
      <p:sp>
        <p:nvSpPr>
          <p:cNvPr id="50" name="Text 47"/>
          <p:cNvSpPr/>
          <p:nvPr/>
        </p:nvSpPr>
        <p:spPr>
          <a:xfrm>
            <a:off x="7671816" y="5148072"/>
            <a:ext cx="3895344" cy="411480"/>
          </a:xfrm>
          <a:prstGeom prst="rect">
            <a:avLst/>
          </a:prstGeom>
          <a:noFill/>
          <a:ln/>
        </p:spPr>
        <p:txBody>
          <a:bodyPr wrap="square" lIns="0" tIns="0" rIns="0" bIns="0" rtlCol="0" anchor="t">
            <a:normAutofit/>
          </a:bodyPr>
          <a:lstStyle/>
          <a:p>
            <a:pPr indent="0" marL="0">
              <a:buNone/>
            </a:pPr>
            <a:r>
              <a:rPr lang="en-US" sz="1680" dirty="0">
                <a:solidFill>
                  <a:srgbClr val="566776"/>
                </a:solidFill>
                <a:latin typeface="Arial" pitchFamily="34" charset="0"/>
                <a:ea typeface="Arial" pitchFamily="34" charset="-122"/>
                <a:cs typeface="Arial" pitchFamily="34" charset="-120"/>
              </a:rPr>
              <a:t>Промежуточный образец</a:t>
            </a:r>
            <a:endParaRPr lang="en-US" sz="1680" dirty="0"/>
          </a:p>
        </p:txBody>
      </p:sp>
      <p:sp>
        <p:nvSpPr>
          <p:cNvPr id="51" name="Shape 48"/>
          <p:cNvSpPr/>
          <p:nvPr/>
        </p:nvSpPr>
        <p:spPr>
          <a:xfrm>
            <a:off x="502920" y="5614416"/>
            <a:ext cx="11173968" cy="0"/>
          </a:xfrm>
          <a:prstGeom prst="line">
            <a:avLst/>
          </a:prstGeom>
          <a:noFill/>
          <a:ln w="6985">
            <a:solidFill>
              <a:srgbClr val="DEDCD5"/>
            </a:solidFill>
            <a:prstDash val="solid"/>
          </a:ln>
        </p:spPr>
      </p:sp>
      <p:sp>
        <p:nvSpPr>
          <p:cNvPr id="52" name="Shape 49"/>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3" name="Text 50"/>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Пример недели: 1 час встречи + 1 час изучения + 1 час практики. Перерывы и нагрузка адаптируются.</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НЕДЕЛЬНЫЙ МАРШРУТ / ЧАСТЬ 2</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Недели 7–12: проверить, исправить, передать</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Переход к следующему этапу зависит от готовности работы, а не только от времени.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08, с. 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14</a:t>
            </a:r>
            <a:endParaRPr lang="en-US" sz="1300" dirty="0"/>
          </a:p>
        </p:txBody>
      </p:sp>
      <p:sp>
        <p:nvSpPr>
          <p:cNvPr id="11" name="Shape 8"/>
          <p:cNvSpPr/>
          <p:nvPr/>
        </p:nvSpPr>
        <p:spPr>
          <a:xfrm>
            <a:off x="502920" y="203911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52828"/>
            <a:ext cx="8778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НЕДЕЛЯ</a:t>
            </a:r>
            <a:endParaRPr lang="en-US" sz="1250" dirty="0"/>
          </a:p>
        </p:txBody>
      </p:sp>
      <p:sp>
        <p:nvSpPr>
          <p:cNvPr id="13" name="Text 10"/>
          <p:cNvSpPr/>
          <p:nvPr/>
        </p:nvSpPr>
        <p:spPr>
          <a:xfrm>
            <a:off x="1709928" y="2052828"/>
            <a:ext cx="142646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ЭТАП</a:t>
            </a:r>
            <a:endParaRPr lang="en-US" sz="1250" dirty="0"/>
          </a:p>
        </p:txBody>
      </p:sp>
      <p:sp>
        <p:nvSpPr>
          <p:cNvPr id="14" name="Text 11"/>
          <p:cNvSpPr/>
          <p:nvPr/>
        </p:nvSpPr>
        <p:spPr>
          <a:xfrm>
            <a:off x="3355848" y="2052828"/>
            <a:ext cx="40965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РАБОТА</a:t>
            </a:r>
            <a:endParaRPr lang="en-US" sz="1250" dirty="0"/>
          </a:p>
        </p:txBody>
      </p:sp>
      <p:sp>
        <p:nvSpPr>
          <p:cNvPr id="15" name="Text 12"/>
          <p:cNvSpPr/>
          <p:nvPr/>
        </p:nvSpPr>
        <p:spPr>
          <a:xfrm>
            <a:off x="7671816" y="2052828"/>
            <a:ext cx="3895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ВЫХОД</a:t>
            </a:r>
            <a:endParaRPr lang="en-US" sz="1250" dirty="0"/>
          </a:p>
        </p:txBody>
      </p:sp>
      <p:sp>
        <p:nvSpPr>
          <p:cNvPr id="16" name="Shape 13"/>
          <p:cNvSpPr/>
          <p:nvPr/>
        </p:nvSpPr>
        <p:spPr>
          <a:xfrm>
            <a:off x="502920" y="2432304"/>
            <a:ext cx="11173968" cy="530352"/>
          </a:xfrm>
          <a:prstGeom prst="rect">
            <a:avLst/>
          </a:prstGeom>
          <a:solidFill>
            <a:srgbClr val="FFFFFF"/>
          </a:solidFill>
          <a:ln w="8890">
            <a:solidFill>
              <a:srgbClr val="FFFFFF"/>
            </a:solidFill>
            <a:prstDash val="solid"/>
          </a:ln>
        </p:spPr>
      </p:sp>
      <p:sp>
        <p:nvSpPr>
          <p:cNvPr id="17" name="Text 14"/>
          <p:cNvSpPr/>
          <p:nvPr/>
        </p:nvSpPr>
        <p:spPr>
          <a:xfrm>
            <a:off x="612648" y="2496312"/>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7</a:t>
            </a:r>
            <a:endParaRPr lang="en-US" sz="1560" dirty="0"/>
          </a:p>
        </p:txBody>
      </p:sp>
      <p:sp>
        <p:nvSpPr>
          <p:cNvPr id="18" name="Text 15"/>
          <p:cNvSpPr/>
          <p:nvPr/>
        </p:nvSpPr>
        <p:spPr>
          <a:xfrm>
            <a:off x="1709928" y="2496312"/>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Пламя → Пепел</a:t>
            </a:r>
            <a:endParaRPr lang="en-US" sz="1660" dirty="0"/>
          </a:p>
        </p:txBody>
      </p:sp>
      <p:sp>
        <p:nvSpPr>
          <p:cNvPr id="19" name="Text 16"/>
          <p:cNvSpPr/>
          <p:nvPr/>
        </p:nvSpPr>
        <p:spPr>
          <a:xfrm>
            <a:off x="3355848" y="2496312"/>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Практика и фактические затраты</a:t>
            </a:r>
            <a:endParaRPr lang="en-US" sz="1660" dirty="0"/>
          </a:p>
        </p:txBody>
      </p:sp>
      <p:sp>
        <p:nvSpPr>
          <p:cNvPr id="20" name="Text 17"/>
          <p:cNvSpPr/>
          <p:nvPr/>
        </p:nvSpPr>
        <p:spPr>
          <a:xfrm>
            <a:off x="7671816" y="2496312"/>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Работа и первичные записи</a:t>
            </a:r>
            <a:endParaRPr lang="en-US" sz="1660" dirty="0"/>
          </a:p>
        </p:txBody>
      </p:sp>
      <p:sp>
        <p:nvSpPr>
          <p:cNvPr id="21" name="Shape 18"/>
          <p:cNvSpPr/>
          <p:nvPr/>
        </p:nvSpPr>
        <p:spPr>
          <a:xfrm>
            <a:off x="502920" y="2962656"/>
            <a:ext cx="11173968" cy="0"/>
          </a:xfrm>
          <a:prstGeom prst="line">
            <a:avLst/>
          </a:prstGeom>
          <a:noFill/>
          <a:ln w="6985">
            <a:solidFill>
              <a:srgbClr val="DEDCD5"/>
            </a:solidFill>
            <a:prstDash val="solid"/>
          </a:ln>
        </p:spPr>
      </p:sp>
      <p:sp>
        <p:nvSpPr>
          <p:cNvPr id="22" name="Shape 19"/>
          <p:cNvSpPr/>
          <p:nvPr/>
        </p:nvSpPr>
        <p:spPr>
          <a:xfrm>
            <a:off x="502920" y="2962656"/>
            <a:ext cx="11173968" cy="530352"/>
          </a:xfrm>
          <a:prstGeom prst="rect">
            <a:avLst/>
          </a:prstGeom>
          <a:solidFill>
            <a:srgbClr val="FCFAF6"/>
          </a:solidFill>
          <a:ln w="8890">
            <a:solidFill>
              <a:srgbClr val="FCFAF6"/>
            </a:solidFill>
            <a:prstDash val="solid"/>
          </a:ln>
        </p:spPr>
      </p:sp>
      <p:sp>
        <p:nvSpPr>
          <p:cNvPr id="23" name="Text 20"/>
          <p:cNvSpPr/>
          <p:nvPr/>
        </p:nvSpPr>
        <p:spPr>
          <a:xfrm>
            <a:off x="612648" y="3026664"/>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8</a:t>
            </a:r>
            <a:endParaRPr lang="en-US" sz="1560" dirty="0"/>
          </a:p>
        </p:txBody>
      </p:sp>
      <p:sp>
        <p:nvSpPr>
          <p:cNvPr id="24" name="Text 21"/>
          <p:cNvSpPr/>
          <p:nvPr/>
        </p:nvSpPr>
        <p:spPr>
          <a:xfrm>
            <a:off x="1709928" y="3026664"/>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Пепел</a:t>
            </a:r>
            <a:endParaRPr lang="en-US" sz="1660" dirty="0"/>
          </a:p>
        </p:txBody>
      </p:sp>
      <p:sp>
        <p:nvSpPr>
          <p:cNvPr id="25" name="Text 22"/>
          <p:cNvSpPr/>
          <p:nvPr/>
        </p:nvSpPr>
        <p:spPr>
          <a:xfrm>
            <a:off x="3355848" y="3026664"/>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Проверка данных и изменившихся условий</a:t>
            </a:r>
            <a:endParaRPr lang="en-US" sz="1660" dirty="0"/>
          </a:p>
        </p:txBody>
      </p:sp>
      <p:sp>
        <p:nvSpPr>
          <p:cNvPr id="26" name="Text 23"/>
          <p:cNvSpPr/>
          <p:nvPr/>
        </p:nvSpPr>
        <p:spPr>
          <a:xfrm>
            <a:off x="7671816" y="3026664"/>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Перечень ограничений</a:t>
            </a:r>
            <a:endParaRPr lang="en-US" sz="1660" dirty="0"/>
          </a:p>
        </p:txBody>
      </p:sp>
      <p:sp>
        <p:nvSpPr>
          <p:cNvPr id="27" name="Shape 24"/>
          <p:cNvSpPr/>
          <p:nvPr/>
        </p:nvSpPr>
        <p:spPr>
          <a:xfrm>
            <a:off x="502920" y="3493008"/>
            <a:ext cx="11173968" cy="0"/>
          </a:xfrm>
          <a:prstGeom prst="line">
            <a:avLst/>
          </a:prstGeom>
          <a:noFill/>
          <a:ln w="6985">
            <a:solidFill>
              <a:srgbClr val="DEDCD5"/>
            </a:solidFill>
            <a:prstDash val="solid"/>
          </a:ln>
        </p:spPr>
      </p:sp>
      <p:sp>
        <p:nvSpPr>
          <p:cNvPr id="28" name="Shape 25"/>
          <p:cNvSpPr/>
          <p:nvPr/>
        </p:nvSpPr>
        <p:spPr>
          <a:xfrm>
            <a:off x="502920" y="3493008"/>
            <a:ext cx="11173968" cy="530352"/>
          </a:xfrm>
          <a:prstGeom prst="rect">
            <a:avLst/>
          </a:prstGeom>
          <a:solidFill>
            <a:srgbClr val="FFFFFF"/>
          </a:solidFill>
          <a:ln w="8890">
            <a:solidFill>
              <a:srgbClr val="FFFFFF"/>
            </a:solidFill>
            <a:prstDash val="solid"/>
          </a:ln>
        </p:spPr>
      </p:sp>
      <p:sp>
        <p:nvSpPr>
          <p:cNvPr id="29" name="Text 26"/>
          <p:cNvSpPr/>
          <p:nvPr/>
        </p:nvSpPr>
        <p:spPr>
          <a:xfrm>
            <a:off x="612648" y="3557016"/>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9</a:t>
            </a:r>
            <a:endParaRPr lang="en-US" sz="1560" dirty="0"/>
          </a:p>
        </p:txBody>
      </p:sp>
      <p:sp>
        <p:nvSpPr>
          <p:cNvPr id="30" name="Text 27"/>
          <p:cNvSpPr/>
          <p:nvPr/>
        </p:nvSpPr>
        <p:spPr>
          <a:xfrm>
            <a:off x="1709928" y="3557016"/>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Пепел</a:t>
            </a:r>
            <a:endParaRPr lang="en-US" sz="1660" dirty="0"/>
          </a:p>
        </p:txBody>
      </p:sp>
      <p:sp>
        <p:nvSpPr>
          <p:cNvPr id="31" name="Text 28"/>
          <p:cNvSpPr/>
          <p:nvPr/>
        </p:nvSpPr>
        <p:spPr>
          <a:xfrm>
            <a:off x="3355848" y="3557016"/>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Обратная связь и разбор гипотезы</a:t>
            </a:r>
            <a:endParaRPr lang="en-US" sz="1660" dirty="0"/>
          </a:p>
        </p:txBody>
      </p:sp>
      <p:sp>
        <p:nvSpPr>
          <p:cNvPr id="32" name="Text 29"/>
          <p:cNvSpPr/>
          <p:nvPr/>
        </p:nvSpPr>
        <p:spPr>
          <a:xfrm>
            <a:off x="7671816" y="3557016"/>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Список конкретных правок</a:t>
            </a:r>
            <a:endParaRPr lang="en-US" sz="1660" dirty="0"/>
          </a:p>
        </p:txBody>
      </p:sp>
      <p:sp>
        <p:nvSpPr>
          <p:cNvPr id="33" name="Shape 30"/>
          <p:cNvSpPr/>
          <p:nvPr/>
        </p:nvSpPr>
        <p:spPr>
          <a:xfrm>
            <a:off x="502920" y="4023360"/>
            <a:ext cx="11173968" cy="0"/>
          </a:xfrm>
          <a:prstGeom prst="line">
            <a:avLst/>
          </a:prstGeom>
          <a:noFill/>
          <a:ln w="6985">
            <a:solidFill>
              <a:srgbClr val="DEDCD5"/>
            </a:solidFill>
            <a:prstDash val="solid"/>
          </a:ln>
        </p:spPr>
      </p:sp>
      <p:sp>
        <p:nvSpPr>
          <p:cNvPr id="34" name="Shape 31"/>
          <p:cNvSpPr/>
          <p:nvPr/>
        </p:nvSpPr>
        <p:spPr>
          <a:xfrm>
            <a:off x="502920" y="4023360"/>
            <a:ext cx="11173968" cy="530352"/>
          </a:xfrm>
          <a:prstGeom prst="rect">
            <a:avLst/>
          </a:prstGeom>
          <a:solidFill>
            <a:srgbClr val="FCFAF6"/>
          </a:solidFill>
          <a:ln w="8890">
            <a:solidFill>
              <a:srgbClr val="FCFAF6"/>
            </a:solidFill>
            <a:prstDash val="solid"/>
          </a:ln>
        </p:spPr>
      </p:sp>
      <p:sp>
        <p:nvSpPr>
          <p:cNvPr id="35" name="Text 32"/>
          <p:cNvSpPr/>
          <p:nvPr/>
        </p:nvSpPr>
        <p:spPr>
          <a:xfrm>
            <a:off x="612648" y="4087368"/>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10</a:t>
            </a:r>
            <a:endParaRPr lang="en-US" sz="1560" dirty="0"/>
          </a:p>
        </p:txBody>
      </p:sp>
      <p:sp>
        <p:nvSpPr>
          <p:cNvPr id="36" name="Text 33"/>
          <p:cNvSpPr/>
          <p:nvPr/>
        </p:nvSpPr>
        <p:spPr>
          <a:xfrm>
            <a:off x="1709928" y="4087368"/>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Пепел</a:t>
            </a:r>
            <a:endParaRPr lang="en-US" sz="1660" dirty="0"/>
          </a:p>
        </p:txBody>
      </p:sp>
      <p:sp>
        <p:nvSpPr>
          <p:cNvPr id="37" name="Text 34"/>
          <p:cNvSpPr/>
          <p:nvPr/>
        </p:nvSpPr>
        <p:spPr>
          <a:xfrm>
            <a:off x="3355848" y="4087368"/>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Исправление и сбор предъявляемой версии</a:t>
            </a:r>
            <a:endParaRPr lang="en-US" sz="1660" dirty="0"/>
          </a:p>
        </p:txBody>
      </p:sp>
      <p:sp>
        <p:nvSpPr>
          <p:cNvPr id="38" name="Text 35"/>
          <p:cNvSpPr/>
          <p:nvPr/>
        </p:nvSpPr>
        <p:spPr>
          <a:xfrm>
            <a:off x="7671816" y="4087368"/>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Версия на приёмку</a:t>
            </a:r>
            <a:endParaRPr lang="en-US" sz="1660" dirty="0"/>
          </a:p>
        </p:txBody>
      </p:sp>
      <p:sp>
        <p:nvSpPr>
          <p:cNvPr id="39" name="Shape 36"/>
          <p:cNvSpPr/>
          <p:nvPr/>
        </p:nvSpPr>
        <p:spPr>
          <a:xfrm>
            <a:off x="502920" y="4553712"/>
            <a:ext cx="11173968" cy="0"/>
          </a:xfrm>
          <a:prstGeom prst="line">
            <a:avLst/>
          </a:prstGeom>
          <a:noFill/>
          <a:ln w="6985">
            <a:solidFill>
              <a:srgbClr val="DEDCD5"/>
            </a:solidFill>
            <a:prstDash val="solid"/>
          </a:ln>
        </p:spPr>
      </p:sp>
      <p:sp>
        <p:nvSpPr>
          <p:cNvPr id="40" name="Shape 37"/>
          <p:cNvSpPr/>
          <p:nvPr/>
        </p:nvSpPr>
        <p:spPr>
          <a:xfrm>
            <a:off x="502920" y="4553712"/>
            <a:ext cx="11173968" cy="530352"/>
          </a:xfrm>
          <a:prstGeom prst="rect">
            <a:avLst/>
          </a:prstGeom>
          <a:solidFill>
            <a:srgbClr val="FFFFFF"/>
          </a:solidFill>
          <a:ln w="8890">
            <a:solidFill>
              <a:srgbClr val="FFFFFF"/>
            </a:solidFill>
            <a:prstDash val="solid"/>
          </a:ln>
        </p:spPr>
      </p:sp>
      <p:sp>
        <p:nvSpPr>
          <p:cNvPr id="41" name="Text 38"/>
          <p:cNvSpPr/>
          <p:nvPr/>
        </p:nvSpPr>
        <p:spPr>
          <a:xfrm>
            <a:off x="612648" y="4617720"/>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11</a:t>
            </a:r>
            <a:endParaRPr lang="en-US" sz="1560" dirty="0"/>
          </a:p>
        </p:txBody>
      </p:sp>
      <p:sp>
        <p:nvSpPr>
          <p:cNvPr id="42" name="Text 39"/>
          <p:cNvSpPr/>
          <p:nvPr/>
        </p:nvSpPr>
        <p:spPr>
          <a:xfrm>
            <a:off x="1709928" y="4617720"/>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Вознесение</a:t>
            </a:r>
            <a:endParaRPr lang="en-US" sz="1660" dirty="0"/>
          </a:p>
        </p:txBody>
      </p:sp>
      <p:sp>
        <p:nvSpPr>
          <p:cNvPr id="43" name="Text 40"/>
          <p:cNvSpPr/>
          <p:nvPr/>
        </p:nvSpPr>
        <p:spPr>
          <a:xfrm>
            <a:off x="3355848" y="4617720"/>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Проверка требований и метода</a:t>
            </a:r>
            <a:endParaRPr lang="en-US" sz="1660" dirty="0"/>
          </a:p>
        </p:txBody>
      </p:sp>
      <p:sp>
        <p:nvSpPr>
          <p:cNvPr id="44" name="Text 41"/>
          <p:cNvSpPr/>
          <p:nvPr/>
        </p:nvSpPr>
        <p:spPr>
          <a:xfrm>
            <a:off x="7671816" y="4617720"/>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Протокол приёмки</a:t>
            </a:r>
            <a:endParaRPr lang="en-US" sz="1660" dirty="0"/>
          </a:p>
        </p:txBody>
      </p:sp>
      <p:sp>
        <p:nvSpPr>
          <p:cNvPr id="45" name="Shape 42"/>
          <p:cNvSpPr/>
          <p:nvPr/>
        </p:nvSpPr>
        <p:spPr>
          <a:xfrm>
            <a:off x="502920" y="5084064"/>
            <a:ext cx="11173968" cy="0"/>
          </a:xfrm>
          <a:prstGeom prst="line">
            <a:avLst/>
          </a:prstGeom>
          <a:noFill/>
          <a:ln w="6985">
            <a:solidFill>
              <a:srgbClr val="DEDCD5"/>
            </a:solidFill>
            <a:prstDash val="solid"/>
          </a:ln>
        </p:spPr>
      </p:sp>
      <p:sp>
        <p:nvSpPr>
          <p:cNvPr id="46" name="Shape 43"/>
          <p:cNvSpPr/>
          <p:nvPr/>
        </p:nvSpPr>
        <p:spPr>
          <a:xfrm>
            <a:off x="502920" y="5084064"/>
            <a:ext cx="11173968" cy="530352"/>
          </a:xfrm>
          <a:prstGeom prst="rect">
            <a:avLst/>
          </a:prstGeom>
          <a:solidFill>
            <a:srgbClr val="FCFAF6"/>
          </a:solidFill>
          <a:ln w="8890">
            <a:solidFill>
              <a:srgbClr val="FCFAF6"/>
            </a:solidFill>
            <a:prstDash val="solid"/>
          </a:ln>
        </p:spPr>
      </p:sp>
      <p:sp>
        <p:nvSpPr>
          <p:cNvPr id="47" name="Text 44"/>
          <p:cNvSpPr/>
          <p:nvPr/>
        </p:nvSpPr>
        <p:spPr>
          <a:xfrm>
            <a:off x="612648" y="5148072"/>
            <a:ext cx="877824" cy="411480"/>
          </a:xfrm>
          <a:prstGeom prst="rect">
            <a:avLst/>
          </a:prstGeom>
          <a:noFill/>
          <a:ln/>
        </p:spPr>
        <p:txBody>
          <a:bodyPr wrap="square" lIns="0" tIns="0" rIns="0" bIns="0" rtlCol="0" anchor="t">
            <a:normAutofit/>
          </a:bodyPr>
          <a:lstStyle/>
          <a:p>
            <a:pPr indent="0" marL="0">
              <a:buNone/>
            </a:pPr>
            <a:r>
              <a:rPr lang="en-US" sz="1560" b="1" dirty="0">
                <a:solidFill>
                  <a:srgbClr val="18364B"/>
                </a:solidFill>
                <a:latin typeface="Arial" pitchFamily="34" charset="0"/>
                <a:ea typeface="Arial" pitchFamily="34" charset="-122"/>
                <a:cs typeface="Arial" pitchFamily="34" charset="-120"/>
              </a:rPr>
              <a:t>12</a:t>
            </a:r>
            <a:endParaRPr lang="en-US" sz="1560" dirty="0"/>
          </a:p>
        </p:txBody>
      </p:sp>
      <p:sp>
        <p:nvSpPr>
          <p:cNvPr id="48" name="Text 45"/>
          <p:cNvSpPr/>
          <p:nvPr/>
        </p:nvSpPr>
        <p:spPr>
          <a:xfrm>
            <a:off x="1709928" y="5148072"/>
            <a:ext cx="142646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Полёт</a:t>
            </a:r>
            <a:endParaRPr lang="en-US" sz="1660" dirty="0"/>
          </a:p>
        </p:txBody>
      </p:sp>
      <p:sp>
        <p:nvSpPr>
          <p:cNvPr id="49" name="Text 46"/>
          <p:cNvSpPr/>
          <p:nvPr/>
        </p:nvSpPr>
        <p:spPr>
          <a:xfrm>
            <a:off x="3355848" y="5148072"/>
            <a:ext cx="4096512"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Архив, передача, следующий выбор</a:t>
            </a:r>
            <a:endParaRPr lang="en-US" sz="1660" dirty="0"/>
          </a:p>
        </p:txBody>
      </p:sp>
      <p:sp>
        <p:nvSpPr>
          <p:cNvPr id="50" name="Text 47"/>
          <p:cNvSpPr/>
          <p:nvPr/>
        </p:nvSpPr>
        <p:spPr>
          <a:xfrm>
            <a:off x="7671816" y="5148072"/>
            <a:ext cx="3895344" cy="411480"/>
          </a:xfrm>
          <a:prstGeom prst="rect">
            <a:avLst/>
          </a:prstGeom>
          <a:noFill/>
          <a:ln/>
        </p:spPr>
        <p:txBody>
          <a:bodyPr wrap="square" lIns="0" tIns="0" rIns="0" bIns="0" rtlCol="0" anchor="t">
            <a:normAutofit/>
          </a:bodyPr>
          <a:lstStyle/>
          <a:p>
            <a:pPr indent="0" marL="0">
              <a:buNone/>
            </a:pPr>
            <a:r>
              <a:rPr lang="en-US" sz="1660" dirty="0">
                <a:solidFill>
                  <a:srgbClr val="566776"/>
                </a:solidFill>
                <a:latin typeface="Arial" pitchFamily="34" charset="0"/>
                <a:ea typeface="Arial" pitchFamily="34" charset="-122"/>
                <a:cs typeface="Arial" pitchFamily="34" charset="-120"/>
              </a:rPr>
              <a:t>Карточка опыта и решение</a:t>
            </a:r>
            <a:endParaRPr lang="en-US" sz="1660" dirty="0"/>
          </a:p>
        </p:txBody>
      </p:sp>
      <p:sp>
        <p:nvSpPr>
          <p:cNvPr id="51" name="Shape 48"/>
          <p:cNvSpPr/>
          <p:nvPr/>
        </p:nvSpPr>
        <p:spPr>
          <a:xfrm>
            <a:off x="502920" y="5614416"/>
            <a:ext cx="11173968" cy="0"/>
          </a:xfrm>
          <a:prstGeom prst="line">
            <a:avLst/>
          </a:prstGeom>
          <a:noFill/>
          <a:ln w="6985">
            <a:solidFill>
              <a:srgbClr val="DEDCD5"/>
            </a:solidFill>
            <a:prstDash val="solid"/>
          </a:ln>
        </p:spPr>
      </p:sp>
      <p:sp>
        <p:nvSpPr>
          <p:cNvPr id="52" name="Shape 49"/>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53" name="Text 50"/>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Продолжить, уменьшить объём, сделать паузу или завершить маршрут — отдельный выбор человека.</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МАСТЕРСКАЯ</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Шесть ролей — понятная ответственность</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Это согласованное пространство работы, а не обязательно новая организация или здание.</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09, с. 12</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15</a:t>
            </a:r>
            <a:endParaRPr lang="en-US" sz="1300" dirty="0"/>
          </a:p>
        </p:txBody>
      </p:sp>
      <p:sp>
        <p:nvSpPr>
          <p:cNvPr id="11" name="Shape 8"/>
          <p:cNvSpPr/>
          <p:nvPr/>
        </p:nvSpPr>
        <p:spPr>
          <a:xfrm>
            <a:off x="502920" y="2057400"/>
            <a:ext cx="3566160" cy="1463040"/>
          </a:xfrm>
          <a:prstGeom prst="roundRect">
            <a:avLst>
              <a:gd name="adj" fmla="val 6250"/>
            </a:avLst>
          </a:prstGeom>
          <a:solidFill>
            <a:srgbClr val="FFFFFF"/>
          </a:solidFill>
          <a:ln w="8890">
            <a:solidFill>
              <a:srgbClr val="DEDCD5"/>
            </a:solidFill>
            <a:prstDash val="solid"/>
          </a:ln>
        </p:spPr>
      </p:sp>
      <p:sp>
        <p:nvSpPr>
          <p:cNvPr id="12" name="Text 9"/>
          <p:cNvSpPr/>
          <p:nvPr/>
        </p:nvSpPr>
        <p:spPr>
          <a:xfrm>
            <a:off x="685800" y="222199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Участник</a:t>
            </a:r>
            <a:endParaRPr lang="en-US" sz="2200" dirty="0"/>
          </a:p>
        </p:txBody>
      </p:sp>
      <p:sp>
        <p:nvSpPr>
          <p:cNvPr id="13" name="Text 10"/>
          <p:cNvSpPr/>
          <p:nvPr/>
        </p:nvSpPr>
        <p:spPr>
          <a:xfrm>
            <a:off x="685800" y="276148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Выбор задачи и собственная работа</a:t>
            </a:r>
            <a:endParaRPr lang="en-US" sz="1700" dirty="0"/>
          </a:p>
        </p:txBody>
      </p:sp>
      <p:sp>
        <p:nvSpPr>
          <p:cNvPr id="14" name="Shape 11"/>
          <p:cNvSpPr/>
          <p:nvPr/>
        </p:nvSpPr>
        <p:spPr>
          <a:xfrm>
            <a:off x="4306824" y="2057400"/>
            <a:ext cx="3566160" cy="1463040"/>
          </a:xfrm>
          <a:prstGeom prst="roundRect">
            <a:avLst>
              <a:gd name="adj" fmla="val 6250"/>
            </a:avLst>
          </a:prstGeom>
          <a:solidFill>
            <a:srgbClr val="FFFFFF"/>
          </a:solidFill>
          <a:ln w="8890">
            <a:solidFill>
              <a:srgbClr val="DEDCD5"/>
            </a:solidFill>
            <a:prstDash val="solid"/>
          </a:ln>
        </p:spPr>
      </p:sp>
      <p:sp>
        <p:nvSpPr>
          <p:cNvPr id="15" name="Text 12"/>
          <p:cNvSpPr/>
          <p:nvPr/>
        </p:nvSpPr>
        <p:spPr>
          <a:xfrm>
            <a:off x="4489704" y="222199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Наставник</a:t>
            </a:r>
            <a:endParaRPr lang="en-US" sz="2200" dirty="0"/>
          </a:p>
        </p:txBody>
      </p:sp>
      <p:sp>
        <p:nvSpPr>
          <p:cNvPr id="16" name="Text 13"/>
          <p:cNvSpPr/>
          <p:nvPr/>
        </p:nvSpPr>
        <p:spPr>
          <a:xfrm>
            <a:off x="4489704" y="276148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Метод, источники и обратная связь</a:t>
            </a:r>
            <a:endParaRPr lang="en-US" sz="1700" dirty="0"/>
          </a:p>
        </p:txBody>
      </p:sp>
      <p:sp>
        <p:nvSpPr>
          <p:cNvPr id="17" name="Shape 14"/>
          <p:cNvSpPr/>
          <p:nvPr/>
        </p:nvSpPr>
        <p:spPr>
          <a:xfrm>
            <a:off x="8110728" y="2057400"/>
            <a:ext cx="3566160" cy="1463040"/>
          </a:xfrm>
          <a:prstGeom prst="roundRect">
            <a:avLst>
              <a:gd name="adj" fmla="val 6250"/>
            </a:avLst>
          </a:prstGeom>
          <a:solidFill>
            <a:srgbClr val="FFFFFF"/>
          </a:solidFill>
          <a:ln w="8890">
            <a:solidFill>
              <a:srgbClr val="DEDCD5"/>
            </a:solidFill>
            <a:prstDash val="solid"/>
          </a:ln>
        </p:spPr>
      </p:sp>
      <p:sp>
        <p:nvSpPr>
          <p:cNvPr id="18" name="Text 15"/>
          <p:cNvSpPr/>
          <p:nvPr/>
        </p:nvSpPr>
        <p:spPr>
          <a:xfrm>
            <a:off x="8293608" y="222199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Владелец задачи</a:t>
            </a:r>
            <a:endParaRPr lang="en-US" sz="2200" dirty="0"/>
          </a:p>
        </p:txBody>
      </p:sp>
      <p:sp>
        <p:nvSpPr>
          <p:cNvPr id="19" name="Text 16"/>
          <p:cNvSpPr/>
          <p:nvPr/>
        </p:nvSpPr>
        <p:spPr>
          <a:xfrm>
            <a:off x="8293608" y="276148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Потребность и условия применения</a:t>
            </a:r>
            <a:endParaRPr lang="en-US" sz="1700" dirty="0"/>
          </a:p>
        </p:txBody>
      </p:sp>
      <p:sp>
        <p:nvSpPr>
          <p:cNvPr id="20" name="Shape 17"/>
          <p:cNvSpPr/>
          <p:nvPr/>
        </p:nvSpPr>
        <p:spPr>
          <a:xfrm>
            <a:off x="502920" y="3749040"/>
            <a:ext cx="3566160" cy="1463040"/>
          </a:xfrm>
          <a:prstGeom prst="roundRect">
            <a:avLst>
              <a:gd name="adj" fmla="val 6250"/>
            </a:avLst>
          </a:prstGeom>
          <a:solidFill>
            <a:srgbClr val="FFFFFF"/>
          </a:solidFill>
          <a:ln w="8890">
            <a:solidFill>
              <a:srgbClr val="DEDCD5"/>
            </a:solidFill>
            <a:prstDash val="solid"/>
          </a:ln>
        </p:spPr>
      </p:sp>
      <p:sp>
        <p:nvSpPr>
          <p:cNvPr id="21" name="Text 18"/>
          <p:cNvSpPr/>
          <p:nvPr/>
        </p:nvSpPr>
        <p:spPr>
          <a:xfrm>
            <a:off x="685800" y="391363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Оператор</a:t>
            </a:r>
            <a:endParaRPr lang="en-US" sz="2200" dirty="0"/>
          </a:p>
        </p:txBody>
      </p:sp>
      <p:sp>
        <p:nvSpPr>
          <p:cNvPr id="22" name="Text 19"/>
          <p:cNvSpPr/>
          <p:nvPr/>
        </p:nvSpPr>
        <p:spPr>
          <a:xfrm>
            <a:off x="685800" y="445312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Площадка, основания и безопасность</a:t>
            </a:r>
            <a:endParaRPr lang="en-US" sz="1700" dirty="0"/>
          </a:p>
        </p:txBody>
      </p:sp>
      <p:sp>
        <p:nvSpPr>
          <p:cNvPr id="23" name="Shape 20"/>
          <p:cNvSpPr/>
          <p:nvPr/>
        </p:nvSpPr>
        <p:spPr>
          <a:xfrm>
            <a:off x="4306824" y="3749040"/>
            <a:ext cx="3566160" cy="1463040"/>
          </a:xfrm>
          <a:prstGeom prst="roundRect">
            <a:avLst>
              <a:gd name="adj" fmla="val 6250"/>
            </a:avLst>
          </a:prstGeom>
          <a:solidFill>
            <a:srgbClr val="FFFFFF"/>
          </a:solidFill>
          <a:ln w="8890">
            <a:solidFill>
              <a:srgbClr val="DEDCD5"/>
            </a:solidFill>
            <a:prstDash val="solid"/>
          </a:ln>
        </p:spPr>
      </p:sp>
      <p:sp>
        <p:nvSpPr>
          <p:cNvPr id="24" name="Text 21"/>
          <p:cNvSpPr/>
          <p:nvPr/>
        </p:nvSpPr>
        <p:spPr>
          <a:xfrm>
            <a:off x="4489704" y="391363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Проверяющий</a:t>
            </a:r>
            <a:endParaRPr lang="en-US" sz="2200" dirty="0"/>
          </a:p>
        </p:txBody>
      </p:sp>
      <p:sp>
        <p:nvSpPr>
          <p:cNvPr id="25" name="Text 22"/>
          <p:cNvSpPr/>
          <p:nvPr/>
        </p:nvSpPr>
        <p:spPr>
          <a:xfrm>
            <a:off x="4489704" y="445312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Критерии и обоснованное решение</a:t>
            </a:r>
            <a:endParaRPr lang="en-US" sz="1700" dirty="0"/>
          </a:p>
        </p:txBody>
      </p:sp>
      <p:sp>
        <p:nvSpPr>
          <p:cNvPr id="26" name="Shape 23"/>
          <p:cNvSpPr/>
          <p:nvPr/>
        </p:nvSpPr>
        <p:spPr>
          <a:xfrm>
            <a:off x="8110728" y="3749040"/>
            <a:ext cx="3566160" cy="1463040"/>
          </a:xfrm>
          <a:prstGeom prst="roundRect">
            <a:avLst>
              <a:gd name="adj" fmla="val 6250"/>
            </a:avLst>
          </a:prstGeom>
          <a:solidFill>
            <a:srgbClr val="FFFFFF"/>
          </a:solidFill>
          <a:ln w="8890">
            <a:solidFill>
              <a:srgbClr val="DEDCD5"/>
            </a:solidFill>
            <a:prstDash val="solid"/>
          </a:ln>
        </p:spPr>
      </p:sp>
      <p:sp>
        <p:nvSpPr>
          <p:cNvPr id="27" name="Text 24"/>
          <p:cNvSpPr/>
          <p:nvPr/>
        </p:nvSpPr>
        <p:spPr>
          <a:xfrm>
            <a:off x="8293608" y="3913632"/>
            <a:ext cx="3200400"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Хранитель</a:t>
            </a:r>
            <a:endParaRPr lang="en-US" sz="2200" dirty="0"/>
          </a:p>
        </p:txBody>
      </p:sp>
      <p:sp>
        <p:nvSpPr>
          <p:cNvPr id="28" name="Text 25"/>
          <p:cNvSpPr/>
          <p:nvPr/>
        </p:nvSpPr>
        <p:spPr>
          <a:xfrm>
            <a:off x="8293608" y="4453128"/>
            <a:ext cx="3200400" cy="53035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Версии, происхождение и доступ</a:t>
            </a:r>
            <a:endParaRPr lang="en-US" sz="1700" dirty="0"/>
          </a:p>
        </p:txBody>
      </p:sp>
      <p:sp>
        <p:nvSpPr>
          <p:cNvPr id="29" name="Shape 26"/>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0" name="Text 27"/>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Минимум: место, разрешённые материалы, способ записи, контакт организатора и условия остановки.</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ПАСПОРТ / M01–M07</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Сначала — потребность и проверяемый результат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Первые семь полей объясняют, кому нужна работа, в каких границах и на каком основании.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10, с. 13; форма Г, с. 31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16</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293522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ПОЛЕ</a:t>
            </a:r>
            <a:endParaRPr lang="en-US" sz="1250" dirty="0"/>
          </a:p>
        </p:txBody>
      </p:sp>
      <p:sp>
        <p:nvSpPr>
          <p:cNvPr id="13" name="Text 10"/>
          <p:cNvSpPr/>
          <p:nvPr/>
        </p:nvSpPr>
        <p:spPr>
          <a:xfrm>
            <a:off x="3767328" y="2043684"/>
            <a:ext cx="779983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СОДЕРЖАНИЕ</a:t>
            </a:r>
            <a:endParaRPr lang="en-US" sz="1250" dirty="0"/>
          </a:p>
        </p:txBody>
      </p:sp>
      <p:sp>
        <p:nvSpPr>
          <p:cNvPr id="14" name="Shape 11"/>
          <p:cNvSpPr/>
          <p:nvPr/>
        </p:nvSpPr>
        <p:spPr>
          <a:xfrm>
            <a:off x="502920" y="2423160"/>
            <a:ext cx="11173968" cy="448056"/>
          </a:xfrm>
          <a:prstGeom prst="rect">
            <a:avLst/>
          </a:prstGeom>
          <a:solidFill>
            <a:srgbClr val="FFFFFF"/>
          </a:solidFill>
          <a:ln w="8890">
            <a:solidFill>
              <a:srgbClr val="FFFFFF"/>
            </a:solidFill>
            <a:prstDash val="solid"/>
          </a:ln>
        </p:spPr>
      </p:sp>
      <p:sp>
        <p:nvSpPr>
          <p:cNvPr id="15" name="Text 12"/>
          <p:cNvSpPr/>
          <p:nvPr/>
        </p:nvSpPr>
        <p:spPr>
          <a:xfrm>
            <a:off x="612648" y="2487168"/>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M01 / Идентификация</a:t>
            </a:r>
            <a:endParaRPr lang="en-US" sz="1650" dirty="0"/>
          </a:p>
        </p:txBody>
      </p:sp>
      <p:sp>
        <p:nvSpPr>
          <p:cNvPr id="16" name="Text 13"/>
          <p:cNvSpPr/>
          <p:nvPr/>
        </p:nvSpPr>
        <p:spPr>
          <a:xfrm>
            <a:off x="3767328" y="2487168"/>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Код, название, версия, дата и статус.</a:t>
            </a:r>
            <a:endParaRPr lang="en-US" sz="1750" dirty="0"/>
          </a:p>
        </p:txBody>
      </p:sp>
      <p:sp>
        <p:nvSpPr>
          <p:cNvPr id="17" name="Shape 14"/>
          <p:cNvSpPr/>
          <p:nvPr/>
        </p:nvSpPr>
        <p:spPr>
          <a:xfrm>
            <a:off x="502920" y="2871216"/>
            <a:ext cx="11173968" cy="0"/>
          </a:xfrm>
          <a:prstGeom prst="line">
            <a:avLst/>
          </a:prstGeom>
          <a:noFill/>
          <a:ln w="6985">
            <a:solidFill>
              <a:srgbClr val="DEDCD5"/>
            </a:solidFill>
            <a:prstDash val="solid"/>
          </a:ln>
        </p:spPr>
      </p:sp>
      <p:sp>
        <p:nvSpPr>
          <p:cNvPr id="18" name="Shape 15"/>
          <p:cNvSpPr/>
          <p:nvPr/>
        </p:nvSpPr>
        <p:spPr>
          <a:xfrm>
            <a:off x="502920" y="2871216"/>
            <a:ext cx="11173968" cy="448056"/>
          </a:xfrm>
          <a:prstGeom prst="rect">
            <a:avLst/>
          </a:prstGeom>
          <a:solidFill>
            <a:srgbClr val="FCFAF6"/>
          </a:solidFill>
          <a:ln w="8890">
            <a:solidFill>
              <a:srgbClr val="FCFAF6"/>
            </a:solidFill>
            <a:prstDash val="solid"/>
          </a:ln>
        </p:spPr>
      </p:sp>
      <p:sp>
        <p:nvSpPr>
          <p:cNvPr id="19" name="Text 16"/>
          <p:cNvSpPr/>
          <p:nvPr/>
        </p:nvSpPr>
        <p:spPr>
          <a:xfrm>
            <a:off x="612648" y="2935224"/>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M02 / Потребность</a:t>
            </a:r>
            <a:endParaRPr lang="en-US" sz="1650" dirty="0"/>
          </a:p>
        </p:txBody>
      </p:sp>
      <p:sp>
        <p:nvSpPr>
          <p:cNvPr id="20" name="Text 17"/>
          <p:cNvSpPr/>
          <p:nvPr/>
        </p:nvSpPr>
        <p:spPr>
          <a:xfrm>
            <a:off x="3767328" y="2935224"/>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Кому нужен результат и чем подтверждена потребность.</a:t>
            </a:r>
            <a:endParaRPr lang="en-US" sz="1750" dirty="0"/>
          </a:p>
        </p:txBody>
      </p:sp>
      <p:sp>
        <p:nvSpPr>
          <p:cNvPr id="21" name="Shape 18"/>
          <p:cNvSpPr/>
          <p:nvPr/>
        </p:nvSpPr>
        <p:spPr>
          <a:xfrm>
            <a:off x="502920" y="3319272"/>
            <a:ext cx="11173968" cy="0"/>
          </a:xfrm>
          <a:prstGeom prst="line">
            <a:avLst/>
          </a:prstGeom>
          <a:noFill/>
          <a:ln w="6985">
            <a:solidFill>
              <a:srgbClr val="DEDCD5"/>
            </a:solidFill>
            <a:prstDash val="solid"/>
          </a:ln>
        </p:spPr>
      </p:sp>
      <p:sp>
        <p:nvSpPr>
          <p:cNvPr id="22" name="Shape 19"/>
          <p:cNvSpPr/>
          <p:nvPr/>
        </p:nvSpPr>
        <p:spPr>
          <a:xfrm>
            <a:off x="502920" y="3319272"/>
            <a:ext cx="11173968" cy="448056"/>
          </a:xfrm>
          <a:prstGeom prst="rect">
            <a:avLst/>
          </a:prstGeom>
          <a:solidFill>
            <a:srgbClr val="FFFFFF"/>
          </a:solidFill>
          <a:ln w="8890">
            <a:solidFill>
              <a:srgbClr val="FFFFFF"/>
            </a:solidFill>
            <a:prstDash val="solid"/>
          </a:ln>
        </p:spPr>
      </p:sp>
      <p:sp>
        <p:nvSpPr>
          <p:cNvPr id="23" name="Text 20"/>
          <p:cNvSpPr/>
          <p:nvPr/>
        </p:nvSpPr>
        <p:spPr>
          <a:xfrm>
            <a:off x="612648" y="3383280"/>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M03 / Участники</a:t>
            </a:r>
            <a:endParaRPr lang="en-US" sz="1650" dirty="0"/>
          </a:p>
        </p:txBody>
      </p:sp>
      <p:sp>
        <p:nvSpPr>
          <p:cNvPr id="24" name="Text 21"/>
          <p:cNvSpPr/>
          <p:nvPr/>
        </p:nvSpPr>
        <p:spPr>
          <a:xfrm>
            <a:off x="3767328" y="3383280"/>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Автор, наставник, оператор, пользователь, проверяющий.</a:t>
            </a:r>
            <a:endParaRPr lang="en-US" sz="1750" dirty="0"/>
          </a:p>
        </p:txBody>
      </p:sp>
      <p:sp>
        <p:nvSpPr>
          <p:cNvPr id="25" name="Shape 22"/>
          <p:cNvSpPr/>
          <p:nvPr/>
        </p:nvSpPr>
        <p:spPr>
          <a:xfrm>
            <a:off x="502920" y="3767328"/>
            <a:ext cx="11173968" cy="0"/>
          </a:xfrm>
          <a:prstGeom prst="line">
            <a:avLst/>
          </a:prstGeom>
          <a:noFill/>
          <a:ln w="6985">
            <a:solidFill>
              <a:srgbClr val="DEDCD5"/>
            </a:solidFill>
            <a:prstDash val="solid"/>
          </a:ln>
        </p:spPr>
      </p:sp>
      <p:sp>
        <p:nvSpPr>
          <p:cNvPr id="26" name="Shape 23"/>
          <p:cNvSpPr/>
          <p:nvPr/>
        </p:nvSpPr>
        <p:spPr>
          <a:xfrm>
            <a:off x="502920" y="3767328"/>
            <a:ext cx="11173968" cy="448056"/>
          </a:xfrm>
          <a:prstGeom prst="rect">
            <a:avLst/>
          </a:prstGeom>
          <a:solidFill>
            <a:srgbClr val="FCFAF6"/>
          </a:solidFill>
          <a:ln w="8890">
            <a:solidFill>
              <a:srgbClr val="FCFAF6"/>
            </a:solidFill>
            <a:prstDash val="solid"/>
          </a:ln>
        </p:spPr>
      </p:sp>
      <p:sp>
        <p:nvSpPr>
          <p:cNvPr id="27" name="Text 24"/>
          <p:cNvSpPr/>
          <p:nvPr/>
        </p:nvSpPr>
        <p:spPr>
          <a:xfrm>
            <a:off x="612648" y="3831336"/>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M04 / Границы</a:t>
            </a:r>
            <a:endParaRPr lang="en-US" sz="1650" dirty="0"/>
          </a:p>
        </p:txBody>
      </p:sp>
      <p:sp>
        <p:nvSpPr>
          <p:cNvPr id="28" name="Text 25"/>
          <p:cNvSpPr/>
          <p:nvPr/>
        </p:nvSpPr>
        <p:spPr>
          <a:xfrm>
            <a:off x="3767328" y="3831336"/>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Объект, аудитория, период и исключённые действия.</a:t>
            </a:r>
            <a:endParaRPr lang="en-US" sz="1750" dirty="0"/>
          </a:p>
        </p:txBody>
      </p:sp>
      <p:sp>
        <p:nvSpPr>
          <p:cNvPr id="29" name="Shape 26"/>
          <p:cNvSpPr/>
          <p:nvPr/>
        </p:nvSpPr>
        <p:spPr>
          <a:xfrm>
            <a:off x="502920" y="4215384"/>
            <a:ext cx="11173968" cy="0"/>
          </a:xfrm>
          <a:prstGeom prst="line">
            <a:avLst/>
          </a:prstGeom>
          <a:noFill/>
          <a:ln w="6985">
            <a:solidFill>
              <a:srgbClr val="DEDCD5"/>
            </a:solidFill>
            <a:prstDash val="solid"/>
          </a:ln>
        </p:spPr>
      </p:sp>
      <p:sp>
        <p:nvSpPr>
          <p:cNvPr id="30" name="Shape 27"/>
          <p:cNvSpPr/>
          <p:nvPr/>
        </p:nvSpPr>
        <p:spPr>
          <a:xfrm>
            <a:off x="502920" y="4215384"/>
            <a:ext cx="11173968" cy="448056"/>
          </a:xfrm>
          <a:prstGeom prst="rect">
            <a:avLst/>
          </a:prstGeom>
          <a:solidFill>
            <a:srgbClr val="FFFFFF"/>
          </a:solidFill>
          <a:ln w="8890">
            <a:solidFill>
              <a:srgbClr val="FFFFFF"/>
            </a:solidFill>
            <a:prstDash val="solid"/>
          </a:ln>
        </p:spPr>
      </p:sp>
      <p:sp>
        <p:nvSpPr>
          <p:cNvPr id="31" name="Text 28"/>
          <p:cNvSpPr/>
          <p:nvPr/>
        </p:nvSpPr>
        <p:spPr>
          <a:xfrm>
            <a:off x="612648" y="4279392"/>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M05 / Направления</a:t>
            </a:r>
            <a:endParaRPr lang="en-US" sz="1650" dirty="0"/>
          </a:p>
        </p:txBody>
      </p:sp>
      <p:sp>
        <p:nvSpPr>
          <p:cNvPr id="32" name="Text 29"/>
          <p:cNvSpPr/>
          <p:nvPr/>
        </p:nvSpPr>
        <p:spPr>
          <a:xfrm>
            <a:off x="3767328" y="4279392"/>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Основной D-код, связи и выбранные P-области.</a:t>
            </a:r>
            <a:endParaRPr lang="en-US" sz="1750" dirty="0"/>
          </a:p>
        </p:txBody>
      </p:sp>
      <p:sp>
        <p:nvSpPr>
          <p:cNvPr id="33" name="Shape 30"/>
          <p:cNvSpPr/>
          <p:nvPr/>
        </p:nvSpPr>
        <p:spPr>
          <a:xfrm>
            <a:off x="502920" y="4663440"/>
            <a:ext cx="11173968" cy="0"/>
          </a:xfrm>
          <a:prstGeom prst="line">
            <a:avLst/>
          </a:prstGeom>
          <a:noFill/>
          <a:ln w="6985">
            <a:solidFill>
              <a:srgbClr val="DEDCD5"/>
            </a:solidFill>
            <a:prstDash val="solid"/>
          </a:ln>
        </p:spPr>
      </p:sp>
      <p:sp>
        <p:nvSpPr>
          <p:cNvPr id="34" name="Shape 31"/>
          <p:cNvSpPr/>
          <p:nvPr/>
        </p:nvSpPr>
        <p:spPr>
          <a:xfrm>
            <a:off x="502920" y="4663440"/>
            <a:ext cx="11173968" cy="448056"/>
          </a:xfrm>
          <a:prstGeom prst="rect">
            <a:avLst/>
          </a:prstGeom>
          <a:solidFill>
            <a:srgbClr val="FCFAF6"/>
          </a:solidFill>
          <a:ln w="8890">
            <a:solidFill>
              <a:srgbClr val="FCFAF6"/>
            </a:solidFill>
            <a:prstDash val="solid"/>
          </a:ln>
        </p:spPr>
      </p:sp>
      <p:sp>
        <p:nvSpPr>
          <p:cNvPr id="35" name="Text 32"/>
          <p:cNvSpPr/>
          <p:nvPr/>
        </p:nvSpPr>
        <p:spPr>
          <a:xfrm>
            <a:off x="612648" y="4727448"/>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M06 / Знания</a:t>
            </a:r>
            <a:endParaRPr lang="en-US" sz="1650" dirty="0"/>
          </a:p>
        </p:txBody>
      </p:sp>
      <p:sp>
        <p:nvSpPr>
          <p:cNvPr id="36" name="Text 33"/>
          <p:cNvSpPr/>
          <p:nvPr/>
        </p:nvSpPr>
        <p:spPr>
          <a:xfrm>
            <a:off x="3767328" y="4727448"/>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Источники, метод, необходимые умения и права.</a:t>
            </a:r>
            <a:endParaRPr lang="en-US" sz="1750" dirty="0"/>
          </a:p>
        </p:txBody>
      </p:sp>
      <p:sp>
        <p:nvSpPr>
          <p:cNvPr id="37" name="Shape 34"/>
          <p:cNvSpPr/>
          <p:nvPr/>
        </p:nvSpPr>
        <p:spPr>
          <a:xfrm>
            <a:off x="502920" y="5111496"/>
            <a:ext cx="11173968" cy="0"/>
          </a:xfrm>
          <a:prstGeom prst="line">
            <a:avLst/>
          </a:prstGeom>
          <a:noFill/>
          <a:ln w="6985">
            <a:solidFill>
              <a:srgbClr val="DEDCD5"/>
            </a:solidFill>
            <a:prstDash val="solid"/>
          </a:ln>
        </p:spPr>
      </p:sp>
      <p:sp>
        <p:nvSpPr>
          <p:cNvPr id="38" name="Shape 35"/>
          <p:cNvSpPr/>
          <p:nvPr/>
        </p:nvSpPr>
        <p:spPr>
          <a:xfrm>
            <a:off x="502920" y="5111496"/>
            <a:ext cx="11173968" cy="448056"/>
          </a:xfrm>
          <a:prstGeom prst="rect">
            <a:avLst/>
          </a:prstGeom>
          <a:solidFill>
            <a:srgbClr val="FFFFFF"/>
          </a:solidFill>
          <a:ln w="8890">
            <a:solidFill>
              <a:srgbClr val="FFFFFF"/>
            </a:solidFill>
            <a:prstDash val="solid"/>
          </a:ln>
        </p:spPr>
      </p:sp>
      <p:sp>
        <p:nvSpPr>
          <p:cNvPr id="39" name="Text 36"/>
          <p:cNvSpPr/>
          <p:nvPr/>
        </p:nvSpPr>
        <p:spPr>
          <a:xfrm>
            <a:off x="612648" y="5175504"/>
            <a:ext cx="2935224" cy="329184"/>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M07 / Результат</a:t>
            </a:r>
            <a:endParaRPr lang="en-US" sz="1650" dirty="0"/>
          </a:p>
        </p:txBody>
      </p:sp>
      <p:sp>
        <p:nvSpPr>
          <p:cNvPr id="40" name="Text 37"/>
          <p:cNvSpPr/>
          <p:nvPr/>
        </p:nvSpPr>
        <p:spPr>
          <a:xfrm>
            <a:off x="3767328" y="5175504"/>
            <a:ext cx="7799832" cy="329184"/>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Идеальный образ / рабочие требования / фактическая работа.</a:t>
            </a:r>
            <a:endParaRPr lang="en-US" sz="1750" dirty="0"/>
          </a:p>
        </p:txBody>
      </p:sp>
      <p:sp>
        <p:nvSpPr>
          <p:cNvPr id="41" name="Shape 38"/>
          <p:cNvSpPr/>
          <p:nvPr/>
        </p:nvSpPr>
        <p:spPr>
          <a:xfrm>
            <a:off x="502920" y="5559552"/>
            <a:ext cx="11173968" cy="0"/>
          </a:xfrm>
          <a:prstGeom prst="line">
            <a:avLst/>
          </a:prstGeom>
          <a:noFill/>
          <a:ln w="6985">
            <a:solidFill>
              <a:srgbClr val="DEDCD5"/>
            </a:solidFill>
            <a:prstDash val="solid"/>
          </a:ln>
        </p:spPr>
      </p:sp>
      <p:sp>
        <p:nvSpPr>
          <p:cNvPr id="42" name="Shape 39"/>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43" name="Text 40"/>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До получения результата поле «факт» содержит «ещё не получен», а не желаемый эффект.</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ПАСПОРТ / M08–M13</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Затем — ресурсы, основания и приёмка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Паспорт связывает план с тем, что действительно доступно и может быть проверено.</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10, с. 13; форма Г, с. 31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17</a:t>
            </a:r>
            <a:endParaRPr lang="en-US" sz="1300" dirty="0"/>
          </a:p>
        </p:txBody>
      </p:sp>
      <p:sp>
        <p:nvSpPr>
          <p:cNvPr id="11" name="Shape 8"/>
          <p:cNvSpPr/>
          <p:nvPr/>
        </p:nvSpPr>
        <p:spPr>
          <a:xfrm>
            <a:off x="502920" y="2029968"/>
            <a:ext cx="11173968" cy="393192"/>
          </a:xfrm>
          <a:prstGeom prst="rect">
            <a:avLst/>
          </a:prstGeom>
          <a:solidFill>
            <a:srgbClr val="18364B"/>
          </a:solidFill>
          <a:ln w="8890">
            <a:solidFill>
              <a:srgbClr val="18364B"/>
            </a:solidFill>
            <a:prstDash val="solid"/>
          </a:ln>
        </p:spPr>
      </p:sp>
      <p:sp>
        <p:nvSpPr>
          <p:cNvPr id="12" name="Text 9"/>
          <p:cNvSpPr/>
          <p:nvPr/>
        </p:nvSpPr>
        <p:spPr>
          <a:xfrm>
            <a:off x="612648" y="2043684"/>
            <a:ext cx="351129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ПОЛЕ</a:t>
            </a:r>
            <a:endParaRPr lang="en-US" sz="1250" dirty="0"/>
          </a:p>
        </p:txBody>
      </p:sp>
      <p:sp>
        <p:nvSpPr>
          <p:cNvPr id="13" name="Text 10"/>
          <p:cNvSpPr/>
          <p:nvPr/>
        </p:nvSpPr>
        <p:spPr>
          <a:xfrm>
            <a:off x="4343400" y="2043684"/>
            <a:ext cx="722376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СОДЕРЖАНИЕ</a:t>
            </a:r>
            <a:endParaRPr lang="en-US" sz="1250" dirty="0"/>
          </a:p>
        </p:txBody>
      </p:sp>
      <p:sp>
        <p:nvSpPr>
          <p:cNvPr id="14" name="Shape 11"/>
          <p:cNvSpPr/>
          <p:nvPr/>
        </p:nvSpPr>
        <p:spPr>
          <a:xfrm>
            <a:off x="502920" y="2423160"/>
            <a:ext cx="11173968" cy="530352"/>
          </a:xfrm>
          <a:prstGeom prst="rect">
            <a:avLst/>
          </a:prstGeom>
          <a:solidFill>
            <a:srgbClr val="FFFFFF"/>
          </a:solidFill>
          <a:ln w="8890">
            <a:solidFill>
              <a:srgbClr val="FFFFFF"/>
            </a:solidFill>
            <a:prstDash val="solid"/>
          </a:ln>
        </p:spPr>
      </p:sp>
      <p:sp>
        <p:nvSpPr>
          <p:cNvPr id="15" name="Text 12"/>
          <p:cNvSpPr/>
          <p:nvPr/>
        </p:nvSpPr>
        <p:spPr>
          <a:xfrm>
            <a:off x="612648" y="2487168"/>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M08 / План</a:t>
            </a:r>
            <a:endParaRPr lang="en-US" sz="1650" dirty="0"/>
          </a:p>
        </p:txBody>
      </p:sp>
      <p:sp>
        <p:nvSpPr>
          <p:cNvPr id="16" name="Text 13"/>
          <p:cNvSpPr/>
          <p:nvPr/>
        </p:nvSpPr>
        <p:spPr>
          <a:xfrm>
            <a:off x="4343400" y="2487168"/>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Шаги, сроки и точки изменения объёма.</a:t>
            </a:r>
            <a:endParaRPr lang="en-US" sz="1750" dirty="0"/>
          </a:p>
        </p:txBody>
      </p:sp>
      <p:sp>
        <p:nvSpPr>
          <p:cNvPr id="17" name="Shape 14"/>
          <p:cNvSpPr/>
          <p:nvPr/>
        </p:nvSpPr>
        <p:spPr>
          <a:xfrm>
            <a:off x="502920" y="2953512"/>
            <a:ext cx="11173968" cy="0"/>
          </a:xfrm>
          <a:prstGeom prst="line">
            <a:avLst/>
          </a:prstGeom>
          <a:noFill/>
          <a:ln w="6985">
            <a:solidFill>
              <a:srgbClr val="DEDCD5"/>
            </a:solidFill>
            <a:prstDash val="solid"/>
          </a:ln>
        </p:spPr>
      </p:sp>
      <p:sp>
        <p:nvSpPr>
          <p:cNvPr id="18" name="Shape 15"/>
          <p:cNvSpPr/>
          <p:nvPr/>
        </p:nvSpPr>
        <p:spPr>
          <a:xfrm>
            <a:off x="502920" y="2953512"/>
            <a:ext cx="11173968" cy="530352"/>
          </a:xfrm>
          <a:prstGeom prst="rect">
            <a:avLst/>
          </a:prstGeom>
          <a:solidFill>
            <a:srgbClr val="FCFAF6"/>
          </a:solidFill>
          <a:ln w="8890">
            <a:solidFill>
              <a:srgbClr val="FCFAF6"/>
            </a:solidFill>
            <a:prstDash val="solid"/>
          </a:ln>
        </p:spPr>
      </p:sp>
      <p:sp>
        <p:nvSpPr>
          <p:cNvPr id="19" name="Text 16"/>
          <p:cNvSpPr/>
          <p:nvPr/>
        </p:nvSpPr>
        <p:spPr>
          <a:xfrm>
            <a:off x="612648" y="3017520"/>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M09 / Ресурсы</a:t>
            </a:r>
            <a:endParaRPr lang="en-US" sz="1650" dirty="0"/>
          </a:p>
        </p:txBody>
      </p:sp>
      <p:sp>
        <p:nvSpPr>
          <p:cNvPr id="20" name="Text 17"/>
          <p:cNvSpPr/>
          <p:nvPr/>
        </p:nvSpPr>
        <p:spPr>
          <a:xfrm>
            <a:off x="4343400" y="3017520"/>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Время, материалы, помещение, энергия и доступность.</a:t>
            </a:r>
            <a:endParaRPr lang="en-US" sz="1750" dirty="0"/>
          </a:p>
        </p:txBody>
      </p:sp>
      <p:sp>
        <p:nvSpPr>
          <p:cNvPr id="21" name="Shape 18"/>
          <p:cNvSpPr/>
          <p:nvPr/>
        </p:nvSpPr>
        <p:spPr>
          <a:xfrm>
            <a:off x="502920" y="3483864"/>
            <a:ext cx="11173968" cy="0"/>
          </a:xfrm>
          <a:prstGeom prst="line">
            <a:avLst/>
          </a:prstGeom>
          <a:noFill/>
          <a:ln w="6985">
            <a:solidFill>
              <a:srgbClr val="DEDCD5"/>
            </a:solidFill>
            <a:prstDash val="solid"/>
          </a:ln>
        </p:spPr>
      </p:sp>
      <p:sp>
        <p:nvSpPr>
          <p:cNvPr id="22" name="Shape 19"/>
          <p:cNvSpPr/>
          <p:nvPr/>
        </p:nvSpPr>
        <p:spPr>
          <a:xfrm>
            <a:off x="502920" y="3483864"/>
            <a:ext cx="11173968" cy="530352"/>
          </a:xfrm>
          <a:prstGeom prst="rect">
            <a:avLst/>
          </a:prstGeom>
          <a:solidFill>
            <a:srgbClr val="FFFFFF"/>
          </a:solidFill>
          <a:ln w="8890">
            <a:solidFill>
              <a:srgbClr val="FFFFFF"/>
            </a:solidFill>
            <a:prstDash val="solid"/>
          </a:ln>
        </p:spPr>
      </p:sp>
      <p:sp>
        <p:nvSpPr>
          <p:cNvPr id="23" name="Text 20"/>
          <p:cNvSpPr/>
          <p:nvPr/>
        </p:nvSpPr>
        <p:spPr>
          <a:xfrm>
            <a:off x="612648" y="3547872"/>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M10 / Финансирование</a:t>
            </a:r>
            <a:endParaRPr lang="en-US" sz="1650" dirty="0"/>
          </a:p>
        </p:txBody>
      </p:sp>
      <p:sp>
        <p:nvSpPr>
          <p:cNvPr id="24" name="Text 21"/>
          <p:cNvSpPr/>
          <p:nvPr/>
        </p:nvSpPr>
        <p:spPr>
          <a:xfrm>
            <a:off x="4343400" y="3547872"/>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Расходы, источник, ответственный и подтверждения.</a:t>
            </a:r>
            <a:endParaRPr lang="en-US" sz="1750" dirty="0"/>
          </a:p>
        </p:txBody>
      </p:sp>
      <p:sp>
        <p:nvSpPr>
          <p:cNvPr id="25" name="Shape 22"/>
          <p:cNvSpPr/>
          <p:nvPr/>
        </p:nvSpPr>
        <p:spPr>
          <a:xfrm>
            <a:off x="502920" y="4014216"/>
            <a:ext cx="11173968" cy="0"/>
          </a:xfrm>
          <a:prstGeom prst="line">
            <a:avLst/>
          </a:prstGeom>
          <a:noFill/>
          <a:ln w="6985">
            <a:solidFill>
              <a:srgbClr val="DEDCD5"/>
            </a:solidFill>
            <a:prstDash val="solid"/>
          </a:ln>
        </p:spPr>
      </p:sp>
      <p:sp>
        <p:nvSpPr>
          <p:cNvPr id="26" name="Shape 23"/>
          <p:cNvSpPr/>
          <p:nvPr/>
        </p:nvSpPr>
        <p:spPr>
          <a:xfrm>
            <a:off x="502920" y="4014216"/>
            <a:ext cx="11173968" cy="530352"/>
          </a:xfrm>
          <a:prstGeom prst="rect">
            <a:avLst/>
          </a:prstGeom>
          <a:solidFill>
            <a:srgbClr val="FCFAF6"/>
          </a:solidFill>
          <a:ln w="8890">
            <a:solidFill>
              <a:srgbClr val="FCFAF6"/>
            </a:solidFill>
            <a:prstDash val="solid"/>
          </a:ln>
        </p:spPr>
      </p:sp>
      <p:sp>
        <p:nvSpPr>
          <p:cNvPr id="27" name="Text 24"/>
          <p:cNvSpPr/>
          <p:nvPr/>
        </p:nvSpPr>
        <p:spPr>
          <a:xfrm>
            <a:off x="612648" y="4078224"/>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M11 / Право и безопасность</a:t>
            </a:r>
            <a:endParaRPr lang="en-US" sz="1650" dirty="0"/>
          </a:p>
        </p:txBody>
      </p:sp>
      <p:sp>
        <p:nvSpPr>
          <p:cNvPr id="28" name="Text 25"/>
          <p:cNvSpPr/>
          <p:nvPr/>
        </p:nvSpPr>
        <p:spPr>
          <a:xfrm>
            <a:off x="4343400" y="4078224"/>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Основания, риски, доступность и условия остановки.</a:t>
            </a:r>
            <a:endParaRPr lang="en-US" sz="1750" dirty="0"/>
          </a:p>
        </p:txBody>
      </p:sp>
      <p:sp>
        <p:nvSpPr>
          <p:cNvPr id="29" name="Shape 26"/>
          <p:cNvSpPr/>
          <p:nvPr/>
        </p:nvSpPr>
        <p:spPr>
          <a:xfrm>
            <a:off x="502920" y="4544568"/>
            <a:ext cx="11173968" cy="0"/>
          </a:xfrm>
          <a:prstGeom prst="line">
            <a:avLst/>
          </a:prstGeom>
          <a:noFill/>
          <a:ln w="6985">
            <a:solidFill>
              <a:srgbClr val="DEDCD5"/>
            </a:solidFill>
            <a:prstDash val="solid"/>
          </a:ln>
        </p:spPr>
      </p:sp>
      <p:sp>
        <p:nvSpPr>
          <p:cNvPr id="30" name="Shape 27"/>
          <p:cNvSpPr/>
          <p:nvPr/>
        </p:nvSpPr>
        <p:spPr>
          <a:xfrm>
            <a:off x="502920" y="4544568"/>
            <a:ext cx="11173968" cy="530352"/>
          </a:xfrm>
          <a:prstGeom prst="rect">
            <a:avLst/>
          </a:prstGeom>
          <a:solidFill>
            <a:srgbClr val="FFFFFF"/>
          </a:solidFill>
          <a:ln w="8890">
            <a:solidFill>
              <a:srgbClr val="FFFFFF"/>
            </a:solidFill>
            <a:prstDash val="solid"/>
          </a:ln>
        </p:spPr>
      </p:sp>
      <p:sp>
        <p:nvSpPr>
          <p:cNvPr id="31" name="Text 28"/>
          <p:cNvSpPr/>
          <p:nvPr/>
        </p:nvSpPr>
        <p:spPr>
          <a:xfrm>
            <a:off x="612648" y="4608576"/>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M12 / Данные и доказательства</a:t>
            </a:r>
            <a:endParaRPr lang="en-US" sz="1650" dirty="0"/>
          </a:p>
        </p:txBody>
      </p:sp>
      <p:sp>
        <p:nvSpPr>
          <p:cNvPr id="32" name="Text 29"/>
          <p:cNvSpPr/>
          <p:nvPr/>
        </p:nvSpPr>
        <p:spPr>
          <a:xfrm>
            <a:off x="4343400" y="4608576"/>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Первичные записи, файлы, проверка и ограничения.</a:t>
            </a:r>
            <a:endParaRPr lang="en-US" sz="1750" dirty="0"/>
          </a:p>
        </p:txBody>
      </p:sp>
      <p:sp>
        <p:nvSpPr>
          <p:cNvPr id="33" name="Shape 30"/>
          <p:cNvSpPr/>
          <p:nvPr/>
        </p:nvSpPr>
        <p:spPr>
          <a:xfrm>
            <a:off x="502920" y="5074920"/>
            <a:ext cx="11173968" cy="0"/>
          </a:xfrm>
          <a:prstGeom prst="line">
            <a:avLst/>
          </a:prstGeom>
          <a:noFill/>
          <a:ln w="6985">
            <a:solidFill>
              <a:srgbClr val="DEDCD5"/>
            </a:solidFill>
            <a:prstDash val="solid"/>
          </a:ln>
        </p:spPr>
      </p:sp>
      <p:sp>
        <p:nvSpPr>
          <p:cNvPr id="34" name="Shape 31"/>
          <p:cNvSpPr/>
          <p:nvPr/>
        </p:nvSpPr>
        <p:spPr>
          <a:xfrm>
            <a:off x="502920" y="5074920"/>
            <a:ext cx="11173968" cy="530352"/>
          </a:xfrm>
          <a:prstGeom prst="rect">
            <a:avLst/>
          </a:prstGeom>
          <a:solidFill>
            <a:srgbClr val="FCFAF6"/>
          </a:solidFill>
          <a:ln w="8890">
            <a:solidFill>
              <a:srgbClr val="FCFAF6"/>
            </a:solidFill>
            <a:prstDash val="solid"/>
          </a:ln>
        </p:spPr>
      </p:sp>
      <p:sp>
        <p:nvSpPr>
          <p:cNvPr id="35" name="Text 32"/>
          <p:cNvSpPr/>
          <p:nvPr/>
        </p:nvSpPr>
        <p:spPr>
          <a:xfrm>
            <a:off x="612648" y="5138928"/>
            <a:ext cx="3511296" cy="411480"/>
          </a:xfrm>
          <a:prstGeom prst="rect">
            <a:avLst/>
          </a:prstGeom>
          <a:noFill/>
          <a:ln/>
        </p:spPr>
        <p:txBody>
          <a:bodyPr wrap="square" lIns="0" tIns="0" rIns="0" bIns="0" rtlCol="0" anchor="t">
            <a:normAutofit/>
          </a:bodyPr>
          <a:lstStyle/>
          <a:p>
            <a:pPr indent="0" marL="0">
              <a:buNone/>
            </a:pPr>
            <a:r>
              <a:rPr lang="en-US" sz="1650" b="1" dirty="0">
                <a:solidFill>
                  <a:srgbClr val="18364B"/>
                </a:solidFill>
                <a:latin typeface="Arial" pitchFamily="34" charset="0"/>
                <a:ea typeface="Arial" pitchFamily="34" charset="-122"/>
                <a:cs typeface="Arial" pitchFamily="34" charset="-120"/>
              </a:rPr>
              <a:t>M13 / Приемка и продолжение</a:t>
            </a:r>
            <a:endParaRPr lang="en-US" sz="1650" dirty="0"/>
          </a:p>
        </p:txBody>
      </p:sp>
      <p:sp>
        <p:nvSpPr>
          <p:cNvPr id="36" name="Text 33"/>
          <p:cNvSpPr/>
          <p:nvPr/>
        </p:nvSpPr>
        <p:spPr>
          <a:xfrm>
            <a:off x="4343400" y="5138928"/>
            <a:ext cx="7223760" cy="411480"/>
          </a:xfrm>
          <a:prstGeom prst="rect">
            <a:avLst/>
          </a:prstGeom>
          <a:noFill/>
          <a:ln/>
        </p:spPr>
        <p:txBody>
          <a:bodyPr wrap="square" lIns="0" tIns="0" rIns="0" bIns="0" rtlCol="0" anchor="t">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Проверяющий, правило решения, замечания и версия.</a:t>
            </a:r>
            <a:endParaRPr lang="en-US" sz="1750" dirty="0"/>
          </a:p>
        </p:txBody>
      </p:sp>
      <p:sp>
        <p:nvSpPr>
          <p:cNvPr id="37" name="Shape 34"/>
          <p:cNvSpPr/>
          <p:nvPr/>
        </p:nvSpPr>
        <p:spPr>
          <a:xfrm>
            <a:off x="502920" y="5605272"/>
            <a:ext cx="11173968" cy="0"/>
          </a:xfrm>
          <a:prstGeom prst="line">
            <a:avLst/>
          </a:prstGeom>
          <a:noFill/>
          <a:ln w="6985">
            <a:solidFill>
              <a:srgbClr val="DEDCD5"/>
            </a:solidFill>
            <a:prstDash val="solid"/>
          </a:ln>
        </p:spPr>
      </p:sp>
      <p:sp>
        <p:nvSpPr>
          <p:cNvPr id="38" name="Shape 35"/>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9" name="Text 36"/>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Подробность паспорта зависит от масштаба и риска; внутренняя форма не заменяет нужных разрешений.</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ЭТАЛОН И ДОКАЗАТЕЛЬСТВА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Критерий согласуется до основной работы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Желаемое свойство, способ проверки и правило решения записываются вместе.</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11, с. 14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18</a:t>
            </a:r>
            <a:endParaRPr lang="en-US" sz="1300" dirty="0"/>
          </a:p>
        </p:txBody>
      </p:sp>
      <p:sp>
        <p:nvSpPr>
          <p:cNvPr id="11" name="Shape 8"/>
          <p:cNvSpPr/>
          <p:nvPr/>
        </p:nvSpPr>
        <p:spPr>
          <a:xfrm>
            <a:off x="502920" y="2103120"/>
            <a:ext cx="11173968" cy="393192"/>
          </a:xfrm>
          <a:prstGeom prst="rect">
            <a:avLst/>
          </a:prstGeom>
          <a:solidFill>
            <a:srgbClr val="18364B"/>
          </a:solidFill>
          <a:ln w="8890">
            <a:solidFill>
              <a:srgbClr val="18364B"/>
            </a:solidFill>
            <a:prstDash val="solid"/>
          </a:ln>
        </p:spPr>
      </p:sp>
      <p:sp>
        <p:nvSpPr>
          <p:cNvPr id="12" name="Text 9"/>
          <p:cNvSpPr/>
          <p:nvPr/>
        </p:nvSpPr>
        <p:spPr>
          <a:xfrm>
            <a:off x="612648" y="2116836"/>
            <a:ext cx="34381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КРИТЕРИЙ</a:t>
            </a:r>
            <a:endParaRPr lang="en-US" sz="1250" dirty="0"/>
          </a:p>
        </p:txBody>
      </p:sp>
      <p:sp>
        <p:nvSpPr>
          <p:cNvPr id="13" name="Text 10"/>
          <p:cNvSpPr/>
          <p:nvPr/>
        </p:nvSpPr>
        <p:spPr>
          <a:xfrm>
            <a:off x="4270248" y="2116836"/>
            <a:ext cx="729691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КАК ПРОВЕРЯЕМ</a:t>
            </a:r>
            <a:endParaRPr lang="en-US" sz="1250" dirty="0"/>
          </a:p>
        </p:txBody>
      </p:sp>
      <p:sp>
        <p:nvSpPr>
          <p:cNvPr id="14" name="Shape 11"/>
          <p:cNvSpPr/>
          <p:nvPr/>
        </p:nvSpPr>
        <p:spPr>
          <a:xfrm>
            <a:off x="502920" y="2496312"/>
            <a:ext cx="11173968" cy="704088"/>
          </a:xfrm>
          <a:prstGeom prst="rect">
            <a:avLst/>
          </a:prstGeom>
          <a:solidFill>
            <a:srgbClr val="FFFFFF"/>
          </a:solidFill>
          <a:ln w="8890">
            <a:solidFill>
              <a:srgbClr val="FFFFFF"/>
            </a:solidFill>
            <a:prstDash val="solid"/>
          </a:ln>
        </p:spPr>
      </p:sp>
      <p:sp>
        <p:nvSpPr>
          <p:cNvPr id="15" name="Text 12"/>
          <p:cNvSpPr/>
          <p:nvPr/>
        </p:nvSpPr>
        <p:spPr>
          <a:xfrm>
            <a:off x="612648" y="2560320"/>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Источник прослеживается</a:t>
            </a:r>
            <a:endParaRPr lang="en-US" sz="1800" dirty="0"/>
          </a:p>
        </p:txBody>
      </p:sp>
      <p:sp>
        <p:nvSpPr>
          <p:cNvPr id="16" name="Text 13"/>
          <p:cNvSpPr/>
          <p:nvPr/>
        </p:nvSpPr>
        <p:spPr>
          <a:xfrm>
            <a:off x="4270248" y="2560320"/>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Для существенного утверждения есть источник или отметка «не установлено».</a:t>
            </a:r>
            <a:endParaRPr lang="en-US" sz="1900" dirty="0"/>
          </a:p>
        </p:txBody>
      </p:sp>
      <p:sp>
        <p:nvSpPr>
          <p:cNvPr id="17" name="Shape 14"/>
          <p:cNvSpPr/>
          <p:nvPr/>
        </p:nvSpPr>
        <p:spPr>
          <a:xfrm>
            <a:off x="502920" y="3200400"/>
            <a:ext cx="11173968" cy="0"/>
          </a:xfrm>
          <a:prstGeom prst="line">
            <a:avLst/>
          </a:prstGeom>
          <a:noFill/>
          <a:ln w="6985">
            <a:solidFill>
              <a:srgbClr val="DEDCD5"/>
            </a:solidFill>
            <a:prstDash val="solid"/>
          </a:ln>
        </p:spPr>
      </p:sp>
      <p:sp>
        <p:nvSpPr>
          <p:cNvPr id="18" name="Shape 15"/>
          <p:cNvSpPr/>
          <p:nvPr/>
        </p:nvSpPr>
        <p:spPr>
          <a:xfrm>
            <a:off x="502920" y="3200400"/>
            <a:ext cx="11173968" cy="704088"/>
          </a:xfrm>
          <a:prstGeom prst="rect">
            <a:avLst/>
          </a:prstGeom>
          <a:solidFill>
            <a:srgbClr val="FCFAF6"/>
          </a:solidFill>
          <a:ln w="8890">
            <a:solidFill>
              <a:srgbClr val="FCFAF6"/>
            </a:solidFill>
            <a:prstDash val="solid"/>
          </a:ln>
        </p:spPr>
      </p:sp>
      <p:sp>
        <p:nvSpPr>
          <p:cNvPr id="19" name="Text 16"/>
          <p:cNvSpPr/>
          <p:nvPr/>
        </p:nvSpPr>
        <p:spPr>
          <a:xfrm>
            <a:off x="612648" y="3264408"/>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Метод понятен</a:t>
            </a:r>
            <a:endParaRPr lang="en-US" sz="1800" dirty="0"/>
          </a:p>
        </p:txBody>
      </p:sp>
      <p:sp>
        <p:nvSpPr>
          <p:cNvPr id="20" name="Text 17"/>
          <p:cNvSpPr/>
          <p:nvPr/>
        </p:nvSpPr>
        <p:spPr>
          <a:xfrm>
            <a:off x="4270248" y="3264408"/>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Другой человек воспроизводит выбранный расчёт по первичной записи.</a:t>
            </a:r>
            <a:endParaRPr lang="en-US" sz="1900" dirty="0"/>
          </a:p>
        </p:txBody>
      </p:sp>
      <p:sp>
        <p:nvSpPr>
          <p:cNvPr id="21" name="Shape 18"/>
          <p:cNvSpPr/>
          <p:nvPr/>
        </p:nvSpPr>
        <p:spPr>
          <a:xfrm>
            <a:off x="502920" y="3904488"/>
            <a:ext cx="11173968" cy="0"/>
          </a:xfrm>
          <a:prstGeom prst="line">
            <a:avLst/>
          </a:prstGeom>
          <a:noFill/>
          <a:ln w="6985">
            <a:solidFill>
              <a:srgbClr val="DEDCD5"/>
            </a:solidFill>
            <a:prstDash val="solid"/>
          </a:ln>
        </p:spPr>
      </p:sp>
      <p:sp>
        <p:nvSpPr>
          <p:cNvPr id="22" name="Shape 19"/>
          <p:cNvSpPr/>
          <p:nvPr/>
        </p:nvSpPr>
        <p:spPr>
          <a:xfrm>
            <a:off x="502920" y="3904488"/>
            <a:ext cx="11173968" cy="704088"/>
          </a:xfrm>
          <a:prstGeom prst="rect">
            <a:avLst/>
          </a:prstGeom>
          <a:solidFill>
            <a:srgbClr val="FFFFFF"/>
          </a:solidFill>
          <a:ln w="8890">
            <a:solidFill>
              <a:srgbClr val="FFFFFF"/>
            </a:solidFill>
            <a:prstDash val="solid"/>
          </a:ln>
        </p:spPr>
      </p:sp>
      <p:sp>
        <p:nvSpPr>
          <p:cNvPr id="23" name="Text 20"/>
          <p:cNvSpPr/>
          <p:nvPr/>
        </p:nvSpPr>
        <p:spPr>
          <a:xfrm>
            <a:off x="612648" y="3968496"/>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Работа пригодна пользователю</a:t>
            </a:r>
            <a:endParaRPr lang="en-US" sz="1800" dirty="0"/>
          </a:p>
        </p:txBody>
      </p:sp>
      <p:sp>
        <p:nvSpPr>
          <p:cNvPr id="24" name="Text 21"/>
          <p:cNvSpPr/>
          <p:nvPr/>
        </p:nvSpPr>
        <p:spPr>
          <a:xfrm>
            <a:off x="4270248" y="3968496"/>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Пользователь выполняет согласованную задачу без скрытой помощи автора.</a:t>
            </a:r>
            <a:endParaRPr lang="en-US" sz="1900" dirty="0"/>
          </a:p>
        </p:txBody>
      </p:sp>
      <p:sp>
        <p:nvSpPr>
          <p:cNvPr id="25" name="Shape 22"/>
          <p:cNvSpPr/>
          <p:nvPr/>
        </p:nvSpPr>
        <p:spPr>
          <a:xfrm>
            <a:off x="502920" y="4608576"/>
            <a:ext cx="11173968" cy="0"/>
          </a:xfrm>
          <a:prstGeom prst="line">
            <a:avLst/>
          </a:prstGeom>
          <a:noFill/>
          <a:ln w="6985">
            <a:solidFill>
              <a:srgbClr val="DEDCD5"/>
            </a:solidFill>
            <a:prstDash val="solid"/>
          </a:ln>
        </p:spPr>
      </p:sp>
      <p:sp>
        <p:nvSpPr>
          <p:cNvPr id="26" name="Shape 23"/>
          <p:cNvSpPr/>
          <p:nvPr/>
        </p:nvSpPr>
        <p:spPr>
          <a:xfrm>
            <a:off x="502920" y="4608576"/>
            <a:ext cx="11173968" cy="704088"/>
          </a:xfrm>
          <a:prstGeom prst="rect">
            <a:avLst/>
          </a:prstGeom>
          <a:solidFill>
            <a:srgbClr val="FCFAF6"/>
          </a:solidFill>
          <a:ln w="8890">
            <a:solidFill>
              <a:srgbClr val="FCFAF6"/>
            </a:solidFill>
            <a:prstDash val="solid"/>
          </a:ln>
        </p:spPr>
      </p:sp>
      <p:sp>
        <p:nvSpPr>
          <p:cNvPr id="27" name="Text 24"/>
          <p:cNvSpPr/>
          <p:nvPr/>
        </p:nvSpPr>
        <p:spPr>
          <a:xfrm>
            <a:off x="612648" y="4672584"/>
            <a:ext cx="3438144" cy="585216"/>
          </a:xfrm>
          <a:prstGeom prst="rect">
            <a:avLst/>
          </a:prstGeom>
          <a:noFill/>
          <a:ln/>
        </p:spPr>
        <p:txBody>
          <a:bodyPr wrap="square" lIns="0" tIns="0" rIns="0" bIns="0" rtlCol="0" anchor="t">
            <a:normAutofit/>
          </a:bodyPr>
          <a:lstStyle/>
          <a:p>
            <a:pPr indent="0" marL="0">
              <a:buNone/>
            </a:pPr>
            <a:r>
              <a:rPr lang="en-US" sz="1800" b="1" dirty="0">
                <a:solidFill>
                  <a:srgbClr val="18364B"/>
                </a:solidFill>
                <a:latin typeface="Arial" pitchFamily="34" charset="0"/>
                <a:ea typeface="Arial" pitchFamily="34" charset="-122"/>
                <a:cs typeface="Arial" pitchFamily="34" charset="-120"/>
              </a:rPr>
              <a:t>Передача разрешена</a:t>
            </a:r>
            <a:endParaRPr lang="en-US" sz="1800" dirty="0"/>
          </a:p>
        </p:txBody>
      </p:sp>
      <p:sp>
        <p:nvSpPr>
          <p:cNvPr id="28" name="Text 25"/>
          <p:cNvSpPr/>
          <p:nvPr/>
        </p:nvSpPr>
        <p:spPr>
          <a:xfrm>
            <a:off x="4270248" y="4672584"/>
            <a:ext cx="7296912" cy="585216"/>
          </a:xfrm>
          <a:prstGeom prst="rect">
            <a:avLst/>
          </a:prstGeom>
          <a:noFill/>
          <a:ln/>
        </p:spPr>
        <p:txBody>
          <a:bodyPr wrap="square" lIns="0" tIns="0" rIns="0" bIns="0" rtlCol="0" anchor="t">
            <a:normAutofit/>
          </a:bodyPr>
          <a:lstStyle/>
          <a:p>
            <a:pPr indent="0" marL="0">
              <a:buNone/>
            </a:pPr>
            <a:r>
              <a:rPr lang="en-US" sz="1900" dirty="0">
                <a:solidFill>
                  <a:srgbClr val="566776"/>
                </a:solidFill>
                <a:latin typeface="Arial" pitchFamily="34" charset="0"/>
                <a:ea typeface="Arial" pitchFamily="34" charset="-122"/>
                <a:cs typeface="Arial" pitchFamily="34" charset="-120"/>
              </a:rPr>
              <a:t>Для включённых материалов названы основание использования и режим доступа.</a:t>
            </a:r>
            <a:endParaRPr lang="en-US" sz="1900" dirty="0"/>
          </a:p>
        </p:txBody>
      </p:sp>
      <p:sp>
        <p:nvSpPr>
          <p:cNvPr id="29" name="Shape 26"/>
          <p:cNvSpPr/>
          <p:nvPr/>
        </p:nvSpPr>
        <p:spPr>
          <a:xfrm>
            <a:off x="502920" y="5312664"/>
            <a:ext cx="11173968" cy="0"/>
          </a:xfrm>
          <a:prstGeom prst="line">
            <a:avLst/>
          </a:prstGeom>
          <a:noFill/>
          <a:ln w="6985">
            <a:solidFill>
              <a:srgbClr val="DEDCD5"/>
            </a:solidFill>
            <a:prstDash val="solid"/>
          </a:ln>
        </p:spPr>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Критерии оценивают определённую работу. Они не устанавливают достоинство или ценность человека.</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ФОРМА Е / Q01–Q20</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20 проверок — четыре группы вопросов</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Проверки не складываются в общий балл человека или проекта.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11, с. 14; форма Е, с. 33–34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19</a:t>
            </a:r>
            <a:endParaRPr lang="en-US" sz="1300" dirty="0"/>
          </a:p>
        </p:txBody>
      </p:sp>
      <p:sp>
        <p:nvSpPr>
          <p:cNvPr id="11" name="Shape 8"/>
          <p:cNvSpPr/>
          <p:nvPr/>
        </p:nvSpPr>
        <p:spPr>
          <a:xfrm>
            <a:off x="502920" y="2039112"/>
            <a:ext cx="5468112" cy="1472184"/>
          </a:xfrm>
          <a:prstGeom prst="roundRect">
            <a:avLst>
              <a:gd name="adj" fmla="val 6211"/>
            </a:avLst>
          </a:prstGeom>
          <a:solidFill>
            <a:srgbClr val="FFFFFF"/>
          </a:solidFill>
          <a:ln w="8890">
            <a:solidFill>
              <a:srgbClr val="DEDCD5"/>
            </a:solidFill>
            <a:prstDash val="solid"/>
          </a:ln>
        </p:spPr>
      </p:sp>
      <p:sp>
        <p:nvSpPr>
          <p:cNvPr id="12" name="Text 9"/>
          <p:cNvSpPr/>
          <p:nvPr/>
        </p:nvSpPr>
        <p:spPr>
          <a:xfrm>
            <a:off x="676656" y="2167128"/>
            <a:ext cx="1234440" cy="256032"/>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Q01–Q05</a:t>
            </a:r>
            <a:endParaRPr lang="en-US" sz="1300" dirty="0"/>
          </a:p>
        </p:txBody>
      </p:sp>
      <p:sp>
        <p:nvSpPr>
          <p:cNvPr id="13" name="Text 10"/>
          <p:cNvSpPr/>
          <p:nvPr/>
        </p:nvSpPr>
        <p:spPr>
          <a:xfrm>
            <a:off x="1883664" y="2148840"/>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Польза и границы</a:t>
            </a:r>
            <a:endParaRPr lang="en-US" sz="2100" dirty="0"/>
          </a:p>
        </p:txBody>
      </p:sp>
      <p:sp>
        <p:nvSpPr>
          <p:cNvPr id="14" name="Text 11"/>
          <p:cNvSpPr/>
          <p:nvPr/>
        </p:nvSpPr>
        <p:spPr>
          <a:xfrm>
            <a:off x="685800" y="2706624"/>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Потребность · выбор · объект</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Исходное состояние · результат</a:t>
            </a:r>
            <a:endParaRPr lang="en-US" sz="1700" dirty="0"/>
          </a:p>
        </p:txBody>
      </p:sp>
      <p:sp>
        <p:nvSpPr>
          <p:cNvPr id="15" name="Shape 12"/>
          <p:cNvSpPr/>
          <p:nvPr/>
        </p:nvSpPr>
        <p:spPr>
          <a:xfrm>
            <a:off x="6208776" y="2039112"/>
            <a:ext cx="5468112" cy="1472184"/>
          </a:xfrm>
          <a:prstGeom prst="roundRect">
            <a:avLst>
              <a:gd name="adj" fmla="val 6211"/>
            </a:avLst>
          </a:prstGeom>
          <a:solidFill>
            <a:srgbClr val="FFFFFF"/>
          </a:solidFill>
          <a:ln w="8890">
            <a:solidFill>
              <a:srgbClr val="DEDCD5"/>
            </a:solidFill>
            <a:prstDash val="solid"/>
          </a:ln>
        </p:spPr>
      </p:sp>
      <p:sp>
        <p:nvSpPr>
          <p:cNvPr id="16" name="Text 13"/>
          <p:cNvSpPr/>
          <p:nvPr/>
        </p:nvSpPr>
        <p:spPr>
          <a:xfrm>
            <a:off x="6382512" y="2167128"/>
            <a:ext cx="1234440" cy="256032"/>
          </a:xfrm>
          <a:prstGeom prst="rect">
            <a:avLst/>
          </a:prstGeom>
          <a:noFill/>
          <a:ln/>
        </p:spPr>
        <p:txBody>
          <a:bodyPr wrap="square" lIns="0" tIns="0" rIns="0" bIns="0" rtlCol="0" anchor="ctr">
            <a:normAutofit/>
          </a:bodyPr>
          <a:lstStyle/>
          <a:p>
            <a:pPr indent="0" marL="0">
              <a:buNone/>
            </a:pPr>
            <a:r>
              <a:rPr lang="en-US" sz="1300" b="1" dirty="0">
                <a:solidFill>
                  <a:srgbClr val="237B78"/>
                </a:solidFill>
                <a:latin typeface="Arial" pitchFamily="34" charset="0"/>
                <a:ea typeface="Arial" pitchFamily="34" charset="-122"/>
                <a:cs typeface="Arial" pitchFamily="34" charset="-120"/>
              </a:rPr>
              <a:t>Q06–Q10</a:t>
            </a:r>
            <a:endParaRPr lang="en-US" sz="1300" dirty="0"/>
          </a:p>
        </p:txBody>
      </p:sp>
      <p:sp>
        <p:nvSpPr>
          <p:cNvPr id="17" name="Text 14"/>
          <p:cNvSpPr/>
          <p:nvPr/>
        </p:nvSpPr>
        <p:spPr>
          <a:xfrm>
            <a:off x="7589520" y="2148840"/>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Реализуемость</a:t>
            </a:r>
            <a:endParaRPr lang="en-US" sz="2100" dirty="0"/>
          </a:p>
        </p:txBody>
      </p:sp>
      <p:sp>
        <p:nvSpPr>
          <p:cNvPr id="18" name="Text 15"/>
          <p:cNvSpPr/>
          <p:nvPr/>
        </p:nvSpPr>
        <p:spPr>
          <a:xfrm>
            <a:off x="6391656" y="2706624"/>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Знания · ресурсы · план</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Ответственность · финансирование</a:t>
            </a:r>
            <a:endParaRPr lang="en-US" sz="1700" dirty="0"/>
          </a:p>
        </p:txBody>
      </p:sp>
      <p:sp>
        <p:nvSpPr>
          <p:cNvPr id="19" name="Shape 16"/>
          <p:cNvSpPr/>
          <p:nvPr/>
        </p:nvSpPr>
        <p:spPr>
          <a:xfrm>
            <a:off x="502920" y="3703320"/>
            <a:ext cx="5468112" cy="1472184"/>
          </a:xfrm>
          <a:prstGeom prst="roundRect">
            <a:avLst>
              <a:gd name="adj" fmla="val 6211"/>
            </a:avLst>
          </a:prstGeom>
          <a:solidFill>
            <a:srgbClr val="FFFFFF"/>
          </a:solidFill>
          <a:ln w="8890">
            <a:solidFill>
              <a:srgbClr val="DEDCD5"/>
            </a:solidFill>
            <a:prstDash val="solid"/>
          </a:ln>
        </p:spPr>
      </p:sp>
      <p:sp>
        <p:nvSpPr>
          <p:cNvPr id="20" name="Text 17"/>
          <p:cNvSpPr/>
          <p:nvPr/>
        </p:nvSpPr>
        <p:spPr>
          <a:xfrm>
            <a:off x="676656" y="3831336"/>
            <a:ext cx="1234440" cy="256032"/>
          </a:xfrm>
          <a:prstGeom prst="rect">
            <a:avLst/>
          </a:prstGeom>
          <a:noFill/>
          <a:ln/>
        </p:spPr>
        <p:txBody>
          <a:bodyPr wrap="square" lIns="0" tIns="0" rIns="0" bIns="0" rtlCol="0" anchor="ctr">
            <a:normAutofit/>
          </a:bodyPr>
          <a:lstStyle/>
          <a:p>
            <a:pPr indent="0" marL="0">
              <a:buNone/>
            </a:pPr>
            <a:r>
              <a:rPr lang="en-US" sz="1300" b="1" dirty="0">
                <a:solidFill>
                  <a:srgbClr val="AD552E"/>
                </a:solidFill>
                <a:latin typeface="Arial" pitchFamily="34" charset="0"/>
                <a:ea typeface="Arial" pitchFamily="34" charset="-122"/>
                <a:cs typeface="Arial" pitchFamily="34" charset="-120"/>
              </a:rPr>
              <a:t>Q11–Q15</a:t>
            </a:r>
            <a:endParaRPr lang="en-US" sz="1300" dirty="0"/>
          </a:p>
        </p:txBody>
      </p:sp>
      <p:sp>
        <p:nvSpPr>
          <p:cNvPr id="21" name="Text 18"/>
          <p:cNvSpPr/>
          <p:nvPr/>
        </p:nvSpPr>
        <p:spPr>
          <a:xfrm>
            <a:off x="1883664" y="3813048"/>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Безопасность и права</a:t>
            </a:r>
            <a:endParaRPr lang="en-US" sz="2100" dirty="0"/>
          </a:p>
        </p:txBody>
      </p:sp>
      <p:sp>
        <p:nvSpPr>
          <p:cNvPr id="22" name="Text 19"/>
          <p:cNvSpPr/>
          <p:nvPr/>
        </p:nvSpPr>
        <p:spPr>
          <a:xfrm>
            <a:off x="685800" y="4370832"/>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Основания · риски · доступность</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Данные и авторство · последствия</a:t>
            </a:r>
            <a:endParaRPr lang="en-US" sz="1700" dirty="0"/>
          </a:p>
        </p:txBody>
      </p:sp>
      <p:sp>
        <p:nvSpPr>
          <p:cNvPr id="23" name="Shape 20"/>
          <p:cNvSpPr/>
          <p:nvPr/>
        </p:nvSpPr>
        <p:spPr>
          <a:xfrm>
            <a:off x="6208776" y="3703320"/>
            <a:ext cx="5468112" cy="1472184"/>
          </a:xfrm>
          <a:prstGeom prst="roundRect">
            <a:avLst>
              <a:gd name="adj" fmla="val 6211"/>
            </a:avLst>
          </a:prstGeom>
          <a:solidFill>
            <a:srgbClr val="FFFFFF"/>
          </a:solidFill>
          <a:ln w="8890">
            <a:solidFill>
              <a:srgbClr val="DEDCD5"/>
            </a:solidFill>
            <a:prstDash val="solid"/>
          </a:ln>
        </p:spPr>
      </p:sp>
      <p:sp>
        <p:nvSpPr>
          <p:cNvPr id="24" name="Text 21"/>
          <p:cNvSpPr/>
          <p:nvPr/>
        </p:nvSpPr>
        <p:spPr>
          <a:xfrm>
            <a:off x="6382512" y="3831336"/>
            <a:ext cx="1234440" cy="256032"/>
          </a:xfrm>
          <a:prstGeom prst="rect">
            <a:avLst/>
          </a:prstGeom>
          <a:noFill/>
          <a:ln/>
        </p:spPr>
        <p:txBody>
          <a:bodyPr wrap="square" lIns="0" tIns="0" rIns="0" bIns="0" rtlCol="0" anchor="ctr">
            <a:normAutofit/>
          </a:bodyPr>
          <a:lstStyle/>
          <a:p>
            <a:pPr indent="0" marL="0">
              <a:buNone/>
            </a:pPr>
            <a:r>
              <a:rPr lang="en-US" sz="1300" b="1" dirty="0">
                <a:solidFill>
                  <a:srgbClr val="3A7196"/>
                </a:solidFill>
                <a:latin typeface="Arial" pitchFamily="34" charset="0"/>
                <a:ea typeface="Arial" pitchFamily="34" charset="-122"/>
                <a:cs typeface="Arial" pitchFamily="34" charset="-120"/>
              </a:rPr>
              <a:t>Q16–Q20</a:t>
            </a:r>
            <a:endParaRPr lang="en-US" sz="1300" dirty="0"/>
          </a:p>
        </p:txBody>
      </p:sp>
      <p:sp>
        <p:nvSpPr>
          <p:cNvPr id="25" name="Text 22"/>
          <p:cNvSpPr/>
          <p:nvPr/>
        </p:nvSpPr>
        <p:spPr>
          <a:xfrm>
            <a:off x="7589520" y="3813048"/>
            <a:ext cx="3886200" cy="393192"/>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Доказательства и пересмотр</a:t>
            </a:r>
            <a:endParaRPr lang="en-US" sz="2100" dirty="0"/>
          </a:p>
        </p:txBody>
      </p:sp>
      <p:sp>
        <p:nvSpPr>
          <p:cNvPr id="26" name="Text 23"/>
          <p:cNvSpPr/>
          <p:nvPr/>
        </p:nvSpPr>
        <p:spPr>
          <a:xfrm>
            <a:off x="6391656" y="4370832"/>
            <a:ext cx="5084064" cy="557784"/>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Метод · сравнимость · данные</a:t>
            </a:r>
            <a:endParaRPr lang="en-US" sz="1700" dirty="0"/>
          </a:p>
          <a:p>
            <a:pPr indent="0" marL="0">
              <a:buNone/>
            </a:pPr>
            <a:r>
              <a:rPr lang="en-US" sz="1700" dirty="0">
                <a:solidFill>
                  <a:srgbClr val="566776"/>
                </a:solidFill>
                <a:latin typeface="Arial" pitchFamily="34" charset="0"/>
                <a:ea typeface="Arial" pitchFamily="34" charset="-122"/>
                <a:cs typeface="Arial" pitchFamily="34" charset="-120"/>
              </a:rPr>
              <a:t>Внешняя проверка · новая версия</a:t>
            </a:r>
            <a:endParaRPr lang="en-US" sz="1700" dirty="0"/>
          </a:p>
        </p:txBody>
      </p:sp>
      <p:sp>
        <p:nvSpPr>
          <p:cNvPr id="27" name="Shape 24"/>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8" name="Text 25"/>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Неустранённое критическое условие останавливает шаг — остальные отметки его не компенсируют.</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D01–D04</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Человек, знания и природная среда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13, с. 16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20</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D01 / Человек и здоровье</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условий участия и способов запросить помощь.</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Описание среды, не диагноз.</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D02 / Образование и знания</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Один вопрос — три источника и своё объяснение.</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обещания квалификации.</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D03 / Естественный климат</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Сопоставление метеоданных за одинаковые периоды.</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Короткий ряд — не вывод о глобальном климате.</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D04 / Земля и почвы</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История разрешённого участка и источники.</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заключения о плодородии.</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D05–D08</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Вода, воздух и живая среда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13–14, с. 16–17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21</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D05 / Вода</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Журнал доступных показаний водопотребления.</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Внешний вид — не проверка питьевой воды.</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D06 / Воздух</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Условия помещения и происхождение данных.</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санитарное заключение.</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D07 / Биоценозы</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Датированный каталог наблюдений видов.</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вмешательства в местообитание.</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D08 / Продовольствие</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Культурная карточка продукта и записи о потерях.</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назначения рациона и опасных опытов.</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D09–D12</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Энергия, материалы и технологии</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14, с. 17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22</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D09 / Энергия</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Расчёт энергопотребления с указанным методом.</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монтажа и вмешательства в сеть.</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D10 / Материалы</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Свойства керамики и синтетических кристаллов по источникам.</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Название материала не доказывает свойства образца.</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D11 / Промышленность</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изготовления простого изделия.</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раскрытия охраняемых сведений.</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D12 / Транспорт</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доступного маршрута по открытым данным.</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вмешательства в движение.</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D13–D16</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Место жизни, наука, данные и ресурсы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14–15, с. 17–18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23</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758952"/>
          </a:xfrm>
          <a:prstGeom prst="rect">
            <a:avLst/>
          </a:prstGeom>
          <a:solidFill>
            <a:srgbClr val="FFFFFF"/>
          </a:solidFill>
          <a:ln w="8890">
            <a:solidFill>
              <a:srgbClr val="FFFFFF"/>
            </a:solidFill>
            <a:prstDash val="solid"/>
          </a:ln>
        </p:spPr>
      </p:sp>
      <p:sp>
        <p:nvSpPr>
          <p:cNvPr id="16" name="Text 13"/>
          <p:cNvSpPr/>
          <p:nvPr/>
        </p:nvSpPr>
        <p:spPr>
          <a:xfrm>
            <a:off x="612648" y="2542032"/>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D13 / Города и расселение</a:t>
            </a:r>
            <a:endParaRPr lang="en-US" sz="1640" dirty="0"/>
          </a:p>
        </p:txBody>
      </p:sp>
      <p:sp>
        <p:nvSpPr>
          <p:cNvPr id="17" name="Text 14"/>
          <p:cNvSpPr/>
          <p:nvPr/>
        </p:nvSpPr>
        <p:spPr>
          <a:xfrm>
            <a:off x="3584448" y="2542032"/>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Культурный маршрут места: точки и доступность.</a:t>
            </a:r>
            <a:endParaRPr lang="en-US" sz="1740" dirty="0"/>
          </a:p>
        </p:txBody>
      </p:sp>
      <p:sp>
        <p:nvSpPr>
          <p:cNvPr id="18" name="Text 15"/>
          <p:cNvSpPr/>
          <p:nvPr/>
        </p:nvSpPr>
        <p:spPr>
          <a:xfrm>
            <a:off x="8147304" y="2542032"/>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Эскиз не разрешает стройку.</a:t>
            </a:r>
            <a:endParaRPr lang="en-US" sz="1740" dirty="0"/>
          </a:p>
        </p:txBody>
      </p:sp>
      <p:sp>
        <p:nvSpPr>
          <p:cNvPr id="19" name="Shape 16"/>
          <p:cNvSpPr/>
          <p:nvPr/>
        </p:nvSpPr>
        <p:spPr>
          <a:xfrm>
            <a:off x="502920" y="3236976"/>
            <a:ext cx="11173968" cy="0"/>
          </a:xfrm>
          <a:prstGeom prst="line">
            <a:avLst/>
          </a:prstGeom>
          <a:noFill/>
          <a:ln w="6985">
            <a:solidFill>
              <a:srgbClr val="DEDCD5"/>
            </a:solidFill>
            <a:prstDash val="solid"/>
          </a:ln>
        </p:spPr>
      </p:sp>
      <p:sp>
        <p:nvSpPr>
          <p:cNvPr id="20" name="Shape 17"/>
          <p:cNvSpPr/>
          <p:nvPr/>
        </p:nvSpPr>
        <p:spPr>
          <a:xfrm>
            <a:off x="502920" y="3236976"/>
            <a:ext cx="11173968" cy="758952"/>
          </a:xfrm>
          <a:prstGeom prst="rect">
            <a:avLst/>
          </a:prstGeom>
          <a:solidFill>
            <a:srgbClr val="FCFAF6"/>
          </a:solidFill>
          <a:ln w="8890">
            <a:solidFill>
              <a:srgbClr val="FCFAF6"/>
            </a:solidFill>
            <a:prstDash val="solid"/>
          </a:ln>
        </p:spPr>
      </p:sp>
      <p:sp>
        <p:nvSpPr>
          <p:cNvPr id="21" name="Text 18"/>
          <p:cNvSpPr/>
          <p:nvPr/>
        </p:nvSpPr>
        <p:spPr>
          <a:xfrm>
            <a:off x="612648" y="3300984"/>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D14 / Наука</a:t>
            </a:r>
            <a:endParaRPr lang="en-US" sz="1640" dirty="0"/>
          </a:p>
        </p:txBody>
      </p:sp>
      <p:sp>
        <p:nvSpPr>
          <p:cNvPr id="22" name="Text 19"/>
          <p:cNvSpPr/>
          <p:nvPr/>
        </p:nvSpPr>
        <p:spPr>
          <a:xfrm>
            <a:off x="3584448" y="3300984"/>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Вопрос, метод, первичная запись, ограниченный вывод.</a:t>
            </a:r>
            <a:endParaRPr lang="en-US" sz="1740" dirty="0"/>
          </a:p>
        </p:txBody>
      </p:sp>
      <p:sp>
        <p:nvSpPr>
          <p:cNvPr id="23" name="Text 20"/>
          <p:cNvSpPr/>
          <p:nvPr/>
        </p:nvSpPr>
        <p:spPr>
          <a:xfrm>
            <a:off x="8147304" y="3300984"/>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объявлять учебный результат открытием.</a:t>
            </a:r>
            <a:endParaRPr lang="en-US" sz="1740" dirty="0"/>
          </a:p>
        </p:txBody>
      </p:sp>
      <p:sp>
        <p:nvSpPr>
          <p:cNvPr id="24" name="Shape 21"/>
          <p:cNvSpPr/>
          <p:nvPr/>
        </p:nvSpPr>
        <p:spPr>
          <a:xfrm>
            <a:off x="502920" y="3995928"/>
            <a:ext cx="11173968" cy="0"/>
          </a:xfrm>
          <a:prstGeom prst="line">
            <a:avLst/>
          </a:prstGeom>
          <a:noFill/>
          <a:ln w="6985">
            <a:solidFill>
              <a:srgbClr val="DEDCD5"/>
            </a:solidFill>
            <a:prstDash val="solid"/>
          </a:ln>
        </p:spPr>
      </p:sp>
      <p:sp>
        <p:nvSpPr>
          <p:cNvPr id="25" name="Shape 22"/>
          <p:cNvSpPr/>
          <p:nvPr/>
        </p:nvSpPr>
        <p:spPr>
          <a:xfrm>
            <a:off x="502920" y="3995928"/>
            <a:ext cx="11173968" cy="758952"/>
          </a:xfrm>
          <a:prstGeom prst="rect">
            <a:avLst/>
          </a:prstGeom>
          <a:solidFill>
            <a:srgbClr val="FFFFFF"/>
          </a:solidFill>
          <a:ln w="8890">
            <a:solidFill>
              <a:srgbClr val="FFFFFF"/>
            </a:solidFill>
            <a:prstDash val="solid"/>
          </a:ln>
        </p:spPr>
      </p:sp>
      <p:sp>
        <p:nvSpPr>
          <p:cNvPr id="26" name="Text 23"/>
          <p:cNvSpPr/>
          <p:nvPr/>
        </p:nvSpPr>
        <p:spPr>
          <a:xfrm>
            <a:off x="612648" y="4059936"/>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D15 / Цифровая среда и ИИ</a:t>
            </a:r>
            <a:endParaRPr lang="en-US" sz="1640" dirty="0"/>
          </a:p>
        </p:txBody>
      </p:sp>
      <p:sp>
        <p:nvSpPr>
          <p:cNvPr id="27" name="Text 24"/>
          <p:cNvSpPr/>
          <p:nvPr/>
        </p:nvSpPr>
        <p:spPr>
          <a:xfrm>
            <a:off x="3584448" y="4059936"/>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Каталог с версиями, ссылками и доступом.</a:t>
            </a:r>
            <a:endParaRPr lang="en-US" sz="1740" dirty="0"/>
          </a:p>
        </p:txBody>
      </p:sp>
      <p:sp>
        <p:nvSpPr>
          <p:cNvPr id="28" name="Text 25"/>
          <p:cNvSpPr/>
          <p:nvPr/>
        </p:nvSpPr>
        <p:spPr>
          <a:xfrm>
            <a:off x="8147304" y="4059936"/>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Без загрузки закрытых и личных данных.</a:t>
            </a:r>
            <a:endParaRPr lang="en-US" sz="1740" dirty="0"/>
          </a:p>
        </p:txBody>
      </p:sp>
      <p:sp>
        <p:nvSpPr>
          <p:cNvPr id="29" name="Shape 26"/>
          <p:cNvSpPr/>
          <p:nvPr/>
        </p:nvSpPr>
        <p:spPr>
          <a:xfrm>
            <a:off x="502920" y="4754880"/>
            <a:ext cx="11173968" cy="0"/>
          </a:xfrm>
          <a:prstGeom prst="line">
            <a:avLst/>
          </a:prstGeom>
          <a:noFill/>
          <a:ln w="6985">
            <a:solidFill>
              <a:srgbClr val="DEDCD5"/>
            </a:solidFill>
            <a:prstDash val="solid"/>
          </a:ln>
        </p:spPr>
      </p:sp>
      <p:sp>
        <p:nvSpPr>
          <p:cNvPr id="30" name="Shape 27"/>
          <p:cNvSpPr/>
          <p:nvPr/>
        </p:nvSpPr>
        <p:spPr>
          <a:xfrm>
            <a:off x="502920" y="4754880"/>
            <a:ext cx="11173968" cy="758952"/>
          </a:xfrm>
          <a:prstGeom prst="rect">
            <a:avLst/>
          </a:prstGeom>
          <a:solidFill>
            <a:srgbClr val="FCFAF6"/>
          </a:solidFill>
          <a:ln w="8890">
            <a:solidFill>
              <a:srgbClr val="FCFAF6"/>
            </a:solidFill>
            <a:prstDash val="solid"/>
          </a:ln>
        </p:spPr>
      </p:sp>
      <p:sp>
        <p:nvSpPr>
          <p:cNvPr id="31" name="Text 28"/>
          <p:cNvSpPr/>
          <p:nvPr/>
        </p:nvSpPr>
        <p:spPr>
          <a:xfrm>
            <a:off x="612648" y="4818888"/>
            <a:ext cx="2752344" cy="640080"/>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D16 / Экономика и финансы</a:t>
            </a:r>
            <a:endParaRPr lang="en-US" sz="1640" dirty="0"/>
          </a:p>
        </p:txBody>
      </p:sp>
      <p:sp>
        <p:nvSpPr>
          <p:cNvPr id="32" name="Text 29"/>
          <p:cNvSpPr/>
          <p:nvPr/>
        </p:nvSpPr>
        <p:spPr>
          <a:xfrm>
            <a:off x="3584448" y="4818888"/>
            <a:ext cx="4343400"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План и факт ресурсов одной работы.</a:t>
            </a:r>
            <a:endParaRPr lang="en-US" sz="1740" dirty="0"/>
          </a:p>
        </p:txBody>
      </p:sp>
      <p:sp>
        <p:nvSpPr>
          <p:cNvPr id="33" name="Text 30"/>
          <p:cNvSpPr/>
          <p:nvPr/>
        </p:nvSpPr>
        <p:spPr>
          <a:xfrm>
            <a:off x="8147304" y="4818888"/>
            <a:ext cx="3419856" cy="640080"/>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банковская операция и не признание актива.</a:t>
            </a:r>
            <a:endParaRPr lang="en-US" sz="1740" dirty="0"/>
          </a:p>
        </p:txBody>
      </p:sp>
      <p:sp>
        <p:nvSpPr>
          <p:cNvPr id="34" name="Shape 31"/>
          <p:cNvSpPr/>
          <p:nvPr/>
        </p:nvSpPr>
        <p:spPr>
          <a:xfrm>
            <a:off x="502920" y="5513832"/>
            <a:ext cx="11173968" cy="0"/>
          </a:xfrm>
          <a:prstGeom prst="line">
            <a:avLst/>
          </a:prstGeom>
          <a:noFill/>
          <a:ln w="6985">
            <a:solidFill>
              <a:srgbClr val="DEDCD5"/>
            </a:solidFill>
            <a:prstDash val="solid"/>
          </a:ln>
        </p:spPr>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КАТАЛОГ ПРАКТИКИ / D17–D19</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Взаимопомощь, безопасность и решения</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Сохранены все 19 направлений и нумерация исходного Word-документа.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15, с. 18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24</a:t>
            </a:r>
            <a:endParaRPr lang="en-US" sz="1300" dirty="0"/>
          </a:p>
        </p:txBody>
      </p:sp>
      <p:sp>
        <p:nvSpPr>
          <p:cNvPr id="11" name="Shape 8"/>
          <p:cNvSpPr/>
          <p:nvPr/>
        </p:nvSpPr>
        <p:spPr>
          <a:xfrm>
            <a:off x="502920" y="2084832"/>
            <a:ext cx="11173968" cy="393192"/>
          </a:xfrm>
          <a:prstGeom prst="rect">
            <a:avLst/>
          </a:prstGeom>
          <a:solidFill>
            <a:srgbClr val="18364B"/>
          </a:solidFill>
          <a:ln w="8890">
            <a:solidFill>
              <a:srgbClr val="18364B"/>
            </a:solidFill>
            <a:prstDash val="solid"/>
          </a:ln>
        </p:spPr>
      </p:sp>
      <p:sp>
        <p:nvSpPr>
          <p:cNvPr id="12" name="Text 9"/>
          <p:cNvSpPr/>
          <p:nvPr/>
        </p:nvSpPr>
        <p:spPr>
          <a:xfrm>
            <a:off x="612648" y="2098548"/>
            <a:ext cx="275234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НАПРАВЛЕНИЕ</a:t>
            </a:r>
            <a:endParaRPr lang="en-US" sz="1250" dirty="0"/>
          </a:p>
        </p:txBody>
      </p:sp>
      <p:sp>
        <p:nvSpPr>
          <p:cNvPr id="13" name="Text 10"/>
          <p:cNvSpPr/>
          <p:nvPr/>
        </p:nvSpPr>
        <p:spPr>
          <a:xfrm>
            <a:off x="3584448" y="2098548"/>
            <a:ext cx="4343400"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УЧЕБНАЯ РАБОТА</a:t>
            </a:r>
            <a:endParaRPr lang="en-US" sz="1250" dirty="0"/>
          </a:p>
        </p:txBody>
      </p:sp>
      <p:sp>
        <p:nvSpPr>
          <p:cNvPr id="14" name="Text 11"/>
          <p:cNvSpPr/>
          <p:nvPr/>
        </p:nvSpPr>
        <p:spPr>
          <a:xfrm>
            <a:off x="8147304" y="2098548"/>
            <a:ext cx="3419856"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ГРАНИЦА ПРИМЕНЕНИЯ</a:t>
            </a:r>
            <a:endParaRPr lang="en-US" sz="1250" dirty="0"/>
          </a:p>
        </p:txBody>
      </p:sp>
      <p:sp>
        <p:nvSpPr>
          <p:cNvPr id="15" name="Shape 12"/>
          <p:cNvSpPr/>
          <p:nvPr/>
        </p:nvSpPr>
        <p:spPr>
          <a:xfrm>
            <a:off x="502920" y="2478024"/>
            <a:ext cx="11173968" cy="932688"/>
          </a:xfrm>
          <a:prstGeom prst="rect">
            <a:avLst/>
          </a:prstGeom>
          <a:solidFill>
            <a:srgbClr val="FFFFFF"/>
          </a:solidFill>
          <a:ln w="8890">
            <a:solidFill>
              <a:srgbClr val="FFFFFF"/>
            </a:solidFill>
            <a:prstDash val="solid"/>
          </a:ln>
        </p:spPr>
      </p:sp>
      <p:sp>
        <p:nvSpPr>
          <p:cNvPr id="16" name="Text 13"/>
          <p:cNvSpPr/>
          <p:nvPr/>
        </p:nvSpPr>
        <p:spPr>
          <a:xfrm>
            <a:off x="612648" y="2542032"/>
            <a:ext cx="2752344" cy="813816"/>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D17 / Социальная система</a:t>
            </a:r>
            <a:endParaRPr lang="en-US" sz="1640" dirty="0"/>
          </a:p>
        </p:txBody>
      </p:sp>
      <p:sp>
        <p:nvSpPr>
          <p:cNvPr id="17" name="Text 14"/>
          <p:cNvSpPr/>
          <p:nvPr/>
        </p:nvSpPr>
        <p:spPr>
          <a:xfrm>
            <a:off x="3584448" y="2542032"/>
            <a:ext cx="4343400"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Согласованная взаимопомощь и принятые роли.</a:t>
            </a:r>
            <a:endParaRPr lang="en-US" sz="1740" dirty="0"/>
          </a:p>
        </p:txBody>
      </p:sp>
      <p:sp>
        <p:nvSpPr>
          <p:cNvPr id="18" name="Text 15"/>
          <p:cNvSpPr/>
          <p:nvPr/>
        </p:nvSpPr>
        <p:spPr>
          <a:xfrm>
            <a:off x="8147304" y="2542032"/>
            <a:ext cx="3419856"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Помощь не требует раскрытия убеждений.</a:t>
            </a:r>
            <a:endParaRPr lang="en-US" sz="1740" dirty="0"/>
          </a:p>
        </p:txBody>
      </p:sp>
      <p:sp>
        <p:nvSpPr>
          <p:cNvPr id="19" name="Shape 16"/>
          <p:cNvSpPr/>
          <p:nvPr/>
        </p:nvSpPr>
        <p:spPr>
          <a:xfrm>
            <a:off x="502920" y="3410712"/>
            <a:ext cx="11173968" cy="0"/>
          </a:xfrm>
          <a:prstGeom prst="line">
            <a:avLst/>
          </a:prstGeom>
          <a:noFill/>
          <a:ln w="6985">
            <a:solidFill>
              <a:srgbClr val="DEDCD5"/>
            </a:solidFill>
            <a:prstDash val="solid"/>
          </a:ln>
        </p:spPr>
      </p:sp>
      <p:sp>
        <p:nvSpPr>
          <p:cNvPr id="20" name="Shape 17"/>
          <p:cNvSpPr/>
          <p:nvPr/>
        </p:nvSpPr>
        <p:spPr>
          <a:xfrm>
            <a:off x="502920" y="3410712"/>
            <a:ext cx="11173968" cy="932688"/>
          </a:xfrm>
          <a:prstGeom prst="rect">
            <a:avLst/>
          </a:prstGeom>
          <a:solidFill>
            <a:srgbClr val="FCFAF6"/>
          </a:solidFill>
          <a:ln w="8890">
            <a:solidFill>
              <a:srgbClr val="FCFAF6"/>
            </a:solidFill>
            <a:prstDash val="solid"/>
          </a:ln>
        </p:spPr>
      </p:sp>
      <p:sp>
        <p:nvSpPr>
          <p:cNvPr id="21" name="Text 18"/>
          <p:cNvSpPr/>
          <p:nvPr/>
        </p:nvSpPr>
        <p:spPr>
          <a:xfrm>
            <a:off x="612648" y="3474720"/>
            <a:ext cx="2752344" cy="813816"/>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D18 / Безопасность и устойчивость</a:t>
            </a:r>
            <a:endParaRPr lang="en-US" sz="1640" dirty="0"/>
          </a:p>
        </p:txBody>
      </p:sp>
      <p:sp>
        <p:nvSpPr>
          <p:cNvPr id="22" name="Text 19"/>
          <p:cNvSpPr/>
          <p:nvPr/>
        </p:nvSpPr>
        <p:spPr>
          <a:xfrm>
            <a:off x="3584448" y="3474720"/>
            <a:ext cx="4343400"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Карта рисков и остановки мастерской.</a:t>
            </a:r>
            <a:endParaRPr lang="en-US" sz="1740" dirty="0"/>
          </a:p>
        </p:txBody>
      </p:sp>
      <p:sp>
        <p:nvSpPr>
          <p:cNvPr id="23" name="Text 20"/>
          <p:cNvSpPr/>
          <p:nvPr/>
        </p:nvSpPr>
        <p:spPr>
          <a:xfrm>
            <a:off x="8147304" y="3474720"/>
            <a:ext cx="3419856"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Не сертификат и не допуск к спецработам.</a:t>
            </a:r>
            <a:endParaRPr lang="en-US" sz="1740" dirty="0"/>
          </a:p>
        </p:txBody>
      </p:sp>
      <p:sp>
        <p:nvSpPr>
          <p:cNvPr id="24" name="Shape 21"/>
          <p:cNvSpPr/>
          <p:nvPr/>
        </p:nvSpPr>
        <p:spPr>
          <a:xfrm>
            <a:off x="502920" y="4343400"/>
            <a:ext cx="11173968" cy="0"/>
          </a:xfrm>
          <a:prstGeom prst="line">
            <a:avLst/>
          </a:prstGeom>
          <a:noFill/>
          <a:ln w="6985">
            <a:solidFill>
              <a:srgbClr val="DEDCD5"/>
            </a:solidFill>
            <a:prstDash val="solid"/>
          </a:ln>
        </p:spPr>
      </p:sp>
      <p:sp>
        <p:nvSpPr>
          <p:cNvPr id="25" name="Shape 22"/>
          <p:cNvSpPr/>
          <p:nvPr/>
        </p:nvSpPr>
        <p:spPr>
          <a:xfrm>
            <a:off x="502920" y="4343400"/>
            <a:ext cx="11173968" cy="932688"/>
          </a:xfrm>
          <a:prstGeom prst="rect">
            <a:avLst/>
          </a:prstGeom>
          <a:solidFill>
            <a:srgbClr val="FFFFFF"/>
          </a:solidFill>
          <a:ln w="8890">
            <a:solidFill>
              <a:srgbClr val="FFFFFF"/>
            </a:solidFill>
            <a:prstDash val="solid"/>
          </a:ln>
        </p:spPr>
      </p:sp>
      <p:sp>
        <p:nvSpPr>
          <p:cNvPr id="26" name="Text 23"/>
          <p:cNvSpPr/>
          <p:nvPr/>
        </p:nvSpPr>
        <p:spPr>
          <a:xfrm>
            <a:off x="612648" y="4407408"/>
            <a:ext cx="2752344" cy="813816"/>
          </a:xfrm>
          <a:prstGeom prst="rect">
            <a:avLst/>
          </a:prstGeom>
          <a:noFill/>
          <a:ln/>
        </p:spPr>
        <p:txBody>
          <a:bodyPr wrap="square" lIns="0" tIns="0" rIns="0" bIns="0" rtlCol="0" anchor="t">
            <a:normAutofit/>
          </a:bodyPr>
          <a:lstStyle/>
          <a:p>
            <a:pPr indent="0" marL="0">
              <a:buNone/>
            </a:pPr>
            <a:r>
              <a:rPr lang="en-US" sz="1640" b="1" dirty="0">
                <a:solidFill>
                  <a:srgbClr val="18364B"/>
                </a:solidFill>
                <a:latin typeface="Arial" pitchFamily="34" charset="0"/>
                <a:ea typeface="Arial" pitchFamily="34" charset="-122"/>
                <a:cs typeface="Arial" pitchFamily="34" charset="-120"/>
              </a:rPr>
              <a:t>D19 / Управление развитием</a:t>
            </a:r>
            <a:endParaRPr lang="en-US" sz="1640" dirty="0"/>
          </a:p>
        </p:txBody>
      </p:sp>
      <p:sp>
        <p:nvSpPr>
          <p:cNvPr id="27" name="Text 24"/>
          <p:cNvSpPr/>
          <p:nvPr/>
        </p:nvSpPr>
        <p:spPr>
          <a:xfrm>
            <a:off x="3584448" y="4407408"/>
            <a:ext cx="4343400"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Журнал решений: основания, срок, ответственное лицо.</a:t>
            </a:r>
            <a:endParaRPr lang="en-US" sz="1740" dirty="0"/>
          </a:p>
        </p:txBody>
      </p:sp>
      <p:sp>
        <p:nvSpPr>
          <p:cNvPr id="28" name="Text 25"/>
          <p:cNvSpPr/>
          <p:nvPr/>
        </p:nvSpPr>
        <p:spPr>
          <a:xfrm>
            <a:off x="8147304" y="4407408"/>
            <a:ext cx="3419856" cy="813816"/>
          </a:xfrm>
          <a:prstGeom prst="rect">
            <a:avLst/>
          </a:prstGeom>
          <a:noFill/>
          <a:ln/>
        </p:spPr>
        <p:txBody>
          <a:bodyPr wrap="square" lIns="0" tIns="0" rIns="0" bIns="0" rtlCol="0" anchor="t">
            <a:normAutofit/>
          </a:bodyPr>
          <a:lstStyle/>
          <a:p>
            <a:pPr indent="0" marL="0">
              <a:buNone/>
            </a:pPr>
            <a:r>
              <a:rPr lang="en-US" sz="1740" dirty="0">
                <a:solidFill>
                  <a:srgbClr val="566776"/>
                </a:solidFill>
                <a:latin typeface="Arial" pitchFamily="34" charset="0"/>
                <a:ea typeface="Arial" pitchFamily="34" charset="-122"/>
                <a:cs typeface="Arial" pitchFamily="34" charset="-120"/>
              </a:rPr>
              <a:t>Решение группы не создаёт властных полномочий.</a:t>
            </a:r>
            <a:endParaRPr lang="en-US" sz="1740" dirty="0"/>
          </a:p>
        </p:txBody>
      </p:sp>
      <p:sp>
        <p:nvSpPr>
          <p:cNvPr id="29" name="Shape 26"/>
          <p:cNvSpPr/>
          <p:nvPr/>
        </p:nvSpPr>
        <p:spPr>
          <a:xfrm>
            <a:off x="502920" y="5276088"/>
            <a:ext cx="11173968" cy="0"/>
          </a:xfrm>
          <a:prstGeom prst="line">
            <a:avLst/>
          </a:prstGeom>
          <a:noFill/>
          <a:ln w="6985">
            <a:solidFill>
              <a:srgbClr val="DEDCD5"/>
            </a:solidFill>
            <a:prstDash val="solid"/>
          </a:ln>
        </p:spPr>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Один проект — один основной D-код. Культура остаётся сквозной практикой, а не новым 20-м направлением.</a:t>
            </a:r>
            <a:endParaRPr lang="en-US" sz="15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УЧЕБНЫЙ ПРОЕКТ 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текст — два прочтения</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D02 · Образование и знания; связи D14 · Наука, D17 · Социальная система.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16, с. 19</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25</a:t>
            </a:r>
            <a:endParaRPr lang="en-US" sz="1300" dirty="0"/>
          </a:p>
        </p:txBody>
      </p:sp>
      <p:sp>
        <p:nvSpPr>
          <p:cNvPr id="11" name="Shape 8"/>
          <p:cNvSpPr/>
          <p:nvPr/>
        </p:nvSpPr>
        <p:spPr>
          <a:xfrm>
            <a:off x="502920" y="2103120"/>
            <a:ext cx="3566160" cy="3273552"/>
          </a:xfrm>
          <a:prstGeom prst="roundRect">
            <a:avLst>
              <a:gd name="adj" fmla="val 3352"/>
            </a:avLst>
          </a:prstGeom>
          <a:solidFill>
            <a:srgbClr val="FFFFFF"/>
          </a:solidFill>
          <a:ln w="8890">
            <a:solidFill>
              <a:srgbClr val="DEDCD5"/>
            </a:solidFill>
            <a:prstDash val="solid"/>
          </a:ln>
        </p:spPr>
      </p:sp>
      <p:sp>
        <p:nvSpPr>
          <p:cNvPr id="12" name="Shape 9"/>
          <p:cNvSpPr/>
          <p:nvPr/>
        </p:nvSpPr>
        <p:spPr>
          <a:xfrm>
            <a:off x="502920" y="2103120"/>
            <a:ext cx="50292" cy="3273552"/>
          </a:xfrm>
          <a:prstGeom prst="rect">
            <a:avLst/>
          </a:prstGeom>
          <a:solidFill>
            <a:srgbClr val="BC8742"/>
          </a:solidFill>
          <a:ln w="8890">
            <a:solidFill>
              <a:srgbClr val="BC8742"/>
            </a:solidFill>
            <a:prstDash val="solid"/>
          </a:ln>
        </p:spPr>
      </p:sp>
      <p:sp>
        <p:nvSpPr>
          <p:cNvPr id="13" name="Text 10"/>
          <p:cNvSpPr/>
          <p:nvPr/>
        </p:nvSpPr>
        <p:spPr>
          <a:xfrm>
            <a:off x="704088"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РЕЗУЛЬТАТ</a:t>
            </a:r>
            <a:endParaRPr lang="en-US" sz="1200" dirty="0"/>
          </a:p>
        </p:txBody>
      </p:sp>
      <p:sp>
        <p:nvSpPr>
          <p:cNvPr id="14" name="Text 11"/>
          <p:cNvSpPr/>
          <p:nvPr/>
        </p:nvSpPr>
        <p:spPr>
          <a:xfrm>
            <a:off x="704088"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Два прочтения</a:t>
            </a:r>
            <a:endParaRPr lang="en-US" sz="2400" dirty="0"/>
          </a:p>
        </p:txBody>
      </p:sp>
      <p:sp>
        <p:nvSpPr>
          <p:cNvPr id="15" name="Text 12"/>
          <p:cNvSpPr/>
          <p:nvPr/>
        </p:nvSpPr>
        <p:spPr>
          <a:xfrm>
            <a:off x="704088" y="3611880"/>
            <a:ext cx="3163824" cy="1554480"/>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Две авторские карточки, общий источник и протокол обсуждения.</a:t>
            </a:r>
            <a:endParaRPr lang="en-US" sz="1800" dirty="0"/>
          </a:p>
        </p:txBody>
      </p:sp>
      <p:sp>
        <p:nvSpPr>
          <p:cNvPr id="16" name="Shape 13"/>
          <p:cNvSpPr/>
          <p:nvPr/>
        </p:nvSpPr>
        <p:spPr>
          <a:xfrm>
            <a:off x="4315968" y="2103120"/>
            <a:ext cx="3566160" cy="3273552"/>
          </a:xfrm>
          <a:prstGeom prst="roundRect">
            <a:avLst>
              <a:gd name="adj" fmla="val 3352"/>
            </a:avLst>
          </a:prstGeom>
          <a:solidFill>
            <a:srgbClr val="FFFFFF"/>
          </a:solidFill>
          <a:ln w="8890">
            <a:solidFill>
              <a:srgbClr val="DEDCD5"/>
            </a:solidFill>
            <a:prstDash val="solid"/>
          </a:ln>
        </p:spPr>
      </p:sp>
      <p:sp>
        <p:nvSpPr>
          <p:cNvPr id="17" name="Shape 14"/>
          <p:cNvSpPr/>
          <p:nvPr/>
        </p:nvSpPr>
        <p:spPr>
          <a:xfrm>
            <a:off x="4315968" y="2103120"/>
            <a:ext cx="50292" cy="3273552"/>
          </a:xfrm>
          <a:prstGeom prst="rect">
            <a:avLst/>
          </a:prstGeom>
          <a:solidFill>
            <a:srgbClr val="237B78"/>
          </a:solidFill>
          <a:ln w="8890">
            <a:solidFill>
              <a:srgbClr val="237B78"/>
            </a:solidFill>
            <a:prstDash val="solid"/>
          </a:ln>
        </p:spPr>
      </p:sp>
      <p:sp>
        <p:nvSpPr>
          <p:cNvPr id="18" name="Text 15"/>
          <p:cNvSpPr/>
          <p:nvPr/>
        </p:nvSpPr>
        <p:spPr>
          <a:xfrm>
            <a:off x="4517136"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ПОСЛЕДОВАТЕЛЬНОСТЬ</a:t>
            </a:r>
            <a:endParaRPr lang="en-US" sz="1200" dirty="0"/>
          </a:p>
        </p:txBody>
      </p:sp>
      <p:sp>
        <p:nvSpPr>
          <p:cNvPr id="19" name="Text 16"/>
          <p:cNvSpPr/>
          <p:nvPr/>
        </p:nvSpPr>
        <p:spPr>
          <a:xfrm>
            <a:off x="4517136"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Независимо → вместе</a:t>
            </a:r>
            <a:endParaRPr lang="en-US" sz="2400" dirty="0"/>
          </a:p>
        </p:txBody>
      </p:sp>
      <p:sp>
        <p:nvSpPr>
          <p:cNvPr id="20" name="Text 17"/>
          <p:cNvSpPr/>
          <p:nvPr/>
        </p:nvSpPr>
        <p:spPr>
          <a:xfrm>
            <a:off x="4517136" y="3611880"/>
            <a:ext cx="3163824" cy="1554480"/>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Сначала своё объяснение. Затем сравнение наблюдений, контекста и аргументов.</a:t>
            </a:r>
            <a:endParaRPr lang="en-US" sz="1800" dirty="0"/>
          </a:p>
        </p:txBody>
      </p:sp>
      <p:sp>
        <p:nvSpPr>
          <p:cNvPr id="21" name="Shape 18"/>
          <p:cNvSpPr/>
          <p:nvPr/>
        </p:nvSpPr>
        <p:spPr>
          <a:xfrm>
            <a:off x="8129016" y="2103120"/>
            <a:ext cx="3566160" cy="3273552"/>
          </a:xfrm>
          <a:prstGeom prst="roundRect">
            <a:avLst>
              <a:gd name="adj" fmla="val 3352"/>
            </a:avLst>
          </a:prstGeom>
          <a:solidFill>
            <a:srgbClr val="FFFFFF"/>
          </a:solidFill>
          <a:ln w="8890">
            <a:solidFill>
              <a:srgbClr val="DEDCD5"/>
            </a:solidFill>
            <a:prstDash val="solid"/>
          </a:ln>
        </p:spPr>
      </p:sp>
      <p:sp>
        <p:nvSpPr>
          <p:cNvPr id="22" name="Shape 19"/>
          <p:cNvSpPr/>
          <p:nvPr/>
        </p:nvSpPr>
        <p:spPr>
          <a:xfrm>
            <a:off x="8129016" y="2103120"/>
            <a:ext cx="50292" cy="3273552"/>
          </a:xfrm>
          <a:prstGeom prst="rect">
            <a:avLst/>
          </a:prstGeom>
          <a:solidFill>
            <a:srgbClr val="3A7196"/>
          </a:solidFill>
          <a:ln w="8890">
            <a:solidFill>
              <a:srgbClr val="3A7196"/>
            </a:solidFill>
            <a:prstDash val="solid"/>
          </a:ln>
        </p:spPr>
      </p:sp>
      <p:sp>
        <p:nvSpPr>
          <p:cNvPr id="23" name="Text 20"/>
          <p:cNvSpPr/>
          <p:nvPr/>
        </p:nvSpPr>
        <p:spPr>
          <a:xfrm>
            <a:off x="8330184"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ПРИЁМКА</a:t>
            </a:r>
            <a:endParaRPr lang="en-US" sz="1200" dirty="0"/>
          </a:p>
        </p:txBody>
      </p:sp>
      <p:sp>
        <p:nvSpPr>
          <p:cNvPr id="24" name="Text 21"/>
          <p:cNvSpPr/>
          <p:nvPr/>
        </p:nvSpPr>
        <p:spPr>
          <a:xfrm>
            <a:off x="8330184"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Опора на материал</a:t>
            </a:r>
            <a:endParaRPr lang="en-US" sz="2400" dirty="0"/>
          </a:p>
        </p:txBody>
      </p:sp>
      <p:sp>
        <p:nvSpPr>
          <p:cNvPr id="25" name="Text 22"/>
          <p:cNvSpPr/>
          <p:nvPr/>
        </p:nvSpPr>
        <p:spPr>
          <a:xfrm>
            <a:off x="8330184" y="3611880"/>
            <a:ext cx="3163824" cy="1554480"/>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Видны детали текста, происхождение сведений и рассмотренные замечания.</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Согласие с чужой интерпретацией не требуется. Чужая история не становится материалом автоматически.</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УЧЕБНЫЙ ПРОЕКТ Б</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Энергия учебного места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Условная модель: мощность 12 Вт = 0,012 кВт; для постоянной мощности E = P × t.</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17, с. 20 · S07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26</a:t>
            </a:r>
            <a:endParaRPr lang="en-US" sz="1300" dirty="0"/>
          </a:p>
        </p:txBody>
      </p:sp>
      <p:sp>
        <p:nvSpPr>
          <p:cNvPr id="11" name="Shape 8"/>
          <p:cNvSpPr/>
          <p:nvPr/>
        </p:nvSpPr>
        <p:spPr>
          <a:xfrm>
            <a:off x="502920" y="2130552"/>
            <a:ext cx="5458968" cy="2359152"/>
          </a:xfrm>
          <a:prstGeom prst="roundRect">
            <a:avLst>
              <a:gd name="adj" fmla="val 3876"/>
            </a:avLst>
          </a:prstGeom>
          <a:solidFill>
            <a:srgbClr val="FFFFFF"/>
          </a:solidFill>
          <a:ln w="8890">
            <a:solidFill>
              <a:srgbClr val="DEDCD5"/>
            </a:solidFill>
            <a:prstDash val="solid"/>
          </a:ln>
        </p:spPr>
      </p:sp>
      <p:sp>
        <p:nvSpPr>
          <p:cNvPr id="12" name="Shape 9"/>
          <p:cNvSpPr/>
          <p:nvPr/>
        </p:nvSpPr>
        <p:spPr>
          <a:xfrm>
            <a:off x="722376" y="2350008"/>
            <a:ext cx="1627632" cy="310896"/>
          </a:xfrm>
          <a:prstGeom prst="roundRect">
            <a:avLst>
              <a:gd name="adj" fmla="val 29412"/>
            </a:avLst>
          </a:prstGeom>
          <a:solidFill>
            <a:srgbClr val="F4EADD"/>
          </a:solidFill>
          <a:ln w="8890">
            <a:solidFill>
              <a:srgbClr val="F4EADD"/>
            </a:solidFill>
            <a:prstDash val="solid"/>
          </a:ln>
        </p:spPr>
      </p:sp>
      <p:sp>
        <p:nvSpPr>
          <p:cNvPr id="13" name="Text 10"/>
          <p:cNvSpPr/>
          <p:nvPr/>
        </p:nvSpPr>
        <p:spPr>
          <a:xfrm>
            <a:off x="813816" y="2363724"/>
            <a:ext cx="1444752" cy="274320"/>
          </a:xfrm>
          <a:prstGeom prst="rect">
            <a:avLst/>
          </a:prstGeom>
          <a:noFill/>
          <a:ln/>
        </p:spPr>
        <p:txBody>
          <a:bodyPr wrap="square" lIns="0" tIns="0" rIns="0" bIns="0" rtlCol="0" anchor="ctr">
            <a:normAutofit/>
          </a:bodyPr>
          <a:lstStyle/>
          <a:p>
            <a:pPr algn="ctr" indent="0" marL="0">
              <a:buNone/>
            </a:pPr>
            <a:r>
              <a:rPr lang="en-US" sz="1200" b="1" dirty="0">
                <a:solidFill>
                  <a:srgbClr val="AD552E"/>
                </a:solidFill>
                <a:latin typeface="Arial" pitchFamily="34" charset="0"/>
                <a:ea typeface="Arial" pitchFamily="34" charset="-122"/>
                <a:cs typeface="Arial" pitchFamily="34" charset="-120"/>
              </a:rPr>
              <a:t>СЦЕНАРИЙ А</a:t>
            </a:r>
            <a:endParaRPr lang="en-US" sz="1200" dirty="0"/>
          </a:p>
        </p:txBody>
      </p:sp>
      <p:sp>
        <p:nvSpPr>
          <p:cNvPr id="14" name="Text 11"/>
          <p:cNvSpPr/>
          <p:nvPr/>
        </p:nvSpPr>
        <p:spPr>
          <a:xfrm>
            <a:off x="749808" y="2907792"/>
            <a:ext cx="4663440" cy="530352"/>
          </a:xfrm>
          <a:prstGeom prst="rect">
            <a:avLst/>
          </a:prstGeom>
          <a:noFill/>
          <a:ln/>
        </p:spPr>
        <p:txBody>
          <a:bodyPr wrap="square" lIns="0" tIns="0" rIns="0" bIns="0" rtlCol="0" anchor="ctr">
            <a:normAutofit/>
          </a:bodyPr>
          <a:lstStyle/>
          <a:p>
            <a:pPr indent="0" marL="0">
              <a:buNone/>
            </a:pPr>
            <a:r>
              <a:rPr lang="en-US" sz="3100" b="1" dirty="0">
                <a:solidFill>
                  <a:srgbClr val="18364B"/>
                </a:solidFill>
                <a:latin typeface="Arial" pitchFamily="34" charset="0"/>
                <a:ea typeface="Arial" pitchFamily="34" charset="-122"/>
                <a:cs typeface="Arial" pitchFamily="34" charset="-120"/>
              </a:rPr>
              <a:t>10 часов</a:t>
            </a:r>
            <a:endParaRPr lang="en-US" sz="3100" dirty="0"/>
          </a:p>
        </p:txBody>
      </p:sp>
      <p:sp>
        <p:nvSpPr>
          <p:cNvPr id="15" name="Text 12"/>
          <p:cNvSpPr/>
          <p:nvPr/>
        </p:nvSpPr>
        <p:spPr>
          <a:xfrm>
            <a:off x="749808" y="3685032"/>
            <a:ext cx="4709160" cy="438912"/>
          </a:xfrm>
          <a:prstGeom prst="rect">
            <a:avLst/>
          </a:prstGeom>
          <a:noFill/>
          <a:ln/>
        </p:spPr>
        <p:txBody>
          <a:bodyPr wrap="square" lIns="0" tIns="0" rIns="0" bIns="0" rtlCol="0" anchor="ctr">
            <a:normAutofit/>
          </a:bodyPr>
          <a:lstStyle/>
          <a:p>
            <a:pPr indent="0" marL="0">
              <a:buNone/>
            </a:pPr>
            <a:r>
              <a:rPr lang="en-US" sz="2400" dirty="0">
                <a:solidFill>
                  <a:srgbClr val="566776"/>
                </a:solidFill>
                <a:latin typeface="Arial" pitchFamily="34" charset="0"/>
                <a:ea typeface="Arial" pitchFamily="34" charset="-122"/>
                <a:cs typeface="Arial" pitchFamily="34" charset="-120"/>
              </a:rPr>
              <a:t>0,012 × 10 = 0,120 кВт·ч</a:t>
            </a:r>
            <a:endParaRPr lang="en-US" sz="2400" dirty="0"/>
          </a:p>
        </p:txBody>
      </p:sp>
      <p:sp>
        <p:nvSpPr>
          <p:cNvPr id="16" name="Shape 13"/>
          <p:cNvSpPr/>
          <p:nvPr/>
        </p:nvSpPr>
        <p:spPr>
          <a:xfrm>
            <a:off x="6208776" y="2130552"/>
            <a:ext cx="5458968" cy="2359152"/>
          </a:xfrm>
          <a:prstGeom prst="roundRect">
            <a:avLst>
              <a:gd name="adj" fmla="val 3876"/>
            </a:avLst>
          </a:prstGeom>
          <a:solidFill>
            <a:srgbClr val="FFFFFF"/>
          </a:solidFill>
          <a:ln w="8890">
            <a:solidFill>
              <a:srgbClr val="DEDCD5"/>
            </a:solidFill>
            <a:prstDash val="solid"/>
          </a:ln>
        </p:spPr>
      </p:sp>
      <p:sp>
        <p:nvSpPr>
          <p:cNvPr id="17" name="Shape 14"/>
          <p:cNvSpPr/>
          <p:nvPr/>
        </p:nvSpPr>
        <p:spPr>
          <a:xfrm>
            <a:off x="6428232" y="2350008"/>
            <a:ext cx="1627632" cy="310896"/>
          </a:xfrm>
          <a:prstGeom prst="roundRect">
            <a:avLst>
              <a:gd name="adj" fmla="val 29412"/>
            </a:avLst>
          </a:prstGeom>
          <a:solidFill>
            <a:srgbClr val="E8F3EE"/>
          </a:solidFill>
          <a:ln w="8890">
            <a:solidFill>
              <a:srgbClr val="E8F3EE"/>
            </a:solidFill>
            <a:prstDash val="solid"/>
          </a:ln>
        </p:spPr>
      </p:sp>
      <p:sp>
        <p:nvSpPr>
          <p:cNvPr id="18" name="Text 15"/>
          <p:cNvSpPr/>
          <p:nvPr/>
        </p:nvSpPr>
        <p:spPr>
          <a:xfrm>
            <a:off x="6519672" y="2363724"/>
            <a:ext cx="1444752" cy="274320"/>
          </a:xfrm>
          <a:prstGeom prst="rect">
            <a:avLst/>
          </a:prstGeom>
          <a:noFill/>
          <a:ln/>
        </p:spPr>
        <p:txBody>
          <a:bodyPr wrap="square" lIns="0" tIns="0" rIns="0" bIns="0" rtlCol="0" anchor="ctr">
            <a:normAutofit/>
          </a:bodyPr>
          <a:lstStyle/>
          <a:p>
            <a:pPr algn="ctr" indent="0" marL="0">
              <a:buNone/>
            </a:pPr>
            <a:r>
              <a:rPr lang="en-US" sz="1200" b="1" dirty="0">
                <a:solidFill>
                  <a:srgbClr val="237B78"/>
                </a:solidFill>
                <a:latin typeface="Arial" pitchFamily="34" charset="0"/>
                <a:ea typeface="Arial" pitchFamily="34" charset="-122"/>
                <a:cs typeface="Arial" pitchFamily="34" charset="-120"/>
              </a:rPr>
              <a:t>СЦЕНАРИЙ Б</a:t>
            </a:r>
            <a:endParaRPr lang="en-US" sz="1200" dirty="0"/>
          </a:p>
        </p:txBody>
      </p:sp>
      <p:sp>
        <p:nvSpPr>
          <p:cNvPr id="19" name="Text 16"/>
          <p:cNvSpPr/>
          <p:nvPr/>
        </p:nvSpPr>
        <p:spPr>
          <a:xfrm>
            <a:off x="6455664" y="2907792"/>
            <a:ext cx="4663440" cy="530352"/>
          </a:xfrm>
          <a:prstGeom prst="rect">
            <a:avLst/>
          </a:prstGeom>
          <a:noFill/>
          <a:ln/>
        </p:spPr>
        <p:txBody>
          <a:bodyPr wrap="square" lIns="0" tIns="0" rIns="0" bIns="0" rtlCol="0" anchor="ctr">
            <a:normAutofit/>
          </a:bodyPr>
          <a:lstStyle/>
          <a:p>
            <a:pPr indent="0" marL="0">
              <a:buNone/>
            </a:pPr>
            <a:r>
              <a:rPr lang="en-US" sz="3100" b="1" dirty="0">
                <a:solidFill>
                  <a:srgbClr val="18364B"/>
                </a:solidFill>
                <a:latin typeface="Arial" pitchFamily="34" charset="0"/>
                <a:ea typeface="Arial" pitchFamily="34" charset="-122"/>
                <a:cs typeface="Arial" pitchFamily="34" charset="-120"/>
              </a:rPr>
              <a:t>8 часов</a:t>
            </a:r>
            <a:endParaRPr lang="en-US" sz="3100" dirty="0"/>
          </a:p>
        </p:txBody>
      </p:sp>
      <p:sp>
        <p:nvSpPr>
          <p:cNvPr id="20" name="Text 17"/>
          <p:cNvSpPr/>
          <p:nvPr/>
        </p:nvSpPr>
        <p:spPr>
          <a:xfrm>
            <a:off x="6455664" y="3685032"/>
            <a:ext cx="4709160" cy="438912"/>
          </a:xfrm>
          <a:prstGeom prst="rect">
            <a:avLst/>
          </a:prstGeom>
          <a:noFill/>
          <a:ln/>
        </p:spPr>
        <p:txBody>
          <a:bodyPr wrap="square" lIns="0" tIns="0" rIns="0" bIns="0" rtlCol="0" anchor="ctr">
            <a:normAutofit/>
          </a:bodyPr>
          <a:lstStyle/>
          <a:p>
            <a:pPr indent="0" marL="0">
              <a:buNone/>
            </a:pPr>
            <a:r>
              <a:rPr lang="en-US" sz="2400" dirty="0">
                <a:solidFill>
                  <a:srgbClr val="566776"/>
                </a:solidFill>
                <a:latin typeface="Arial" pitchFamily="34" charset="0"/>
                <a:ea typeface="Arial" pitchFamily="34" charset="-122"/>
                <a:cs typeface="Arial" pitchFamily="34" charset="-120"/>
              </a:rPr>
              <a:t>0,012 × 8 = 0,096 кВт·ч</a:t>
            </a:r>
            <a:endParaRPr lang="en-US" sz="2400" dirty="0"/>
          </a:p>
        </p:txBody>
      </p:sp>
      <p:sp>
        <p:nvSpPr>
          <p:cNvPr id="21" name="Text 18"/>
          <p:cNvSpPr/>
          <p:nvPr/>
        </p:nvSpPr>
        <p:spPr>
          <a:xfrm>
            <a:off x="685800" y="4873752"/>
            <a:ext cx="5486400" cy="438912"/>
          </a:xfrm>
          <a:prstGeom prst="rect">
            <a:avLst/>
          </a:prstGeom>
          <a:noFill/>
          <a:ln/>
        </p:spPr>
        <p:txBody>
          <a:bodyPr wrap="square" lIns="0" tIns="0" rIns="0" bIns="0" rtlCol="0" anchor="ctr">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Разница: 0,024 кВт·ч / 20%</a:t>
            </a:r>
            <a:endParaRPr lang="en-US" sz="2400" dirty="0"/>
          </a:p>
        </p:txBody>
      </p:sp>
      <p:sp>
        <p:nvSpPr>
          <p:cNvPr id="22" name="Text 19"/>
          <p:cNvSpPr/>
          <p:nvPr/>
        </p:nvSpPr>
        <p:spPr>
          <a:xfrm>
            <a:off x="6309360" y="4837176"/>
            <a:ext cx="5047488" cy="576072"/>
          </a:xfrm>
          <a:prstGeom prst="rect">
            <a:avLst/>
          </a:prstGeom>
          <a:noFill/>
          <a:ln/>
        </p:spPr>
        <p:txBody>
          <a:bodyPr wrap="square" lIns="0" tIns="0" rIns="0" bIns="0" rtlCol="0" anchor="ctr">
            <a:normAutofit/>
          </a:bodyPr>
          <a:lstStyle/>
          <a:p>
            <a:pPr indent="0" marL="0">
              <a:buNone/>
            </a:pPr>
            <a:r>
              <a:rPr lang="en-US" sz="2000" dirty="0">
                <a:solidFill>
                  <a:srgbClr val="566776"/>
                </a:solidFill>
                <a:latin typeface="Arial" pitchFamily="34" charset="0"/>
                <a:ea typeface="Arial" pitchFamily="34" charset="-122"/>
                <a:cs typeface="Arial" pitchFamily="34" charset="-120"/>
              </a:rPr>
              <a:t>Причина в модели — меньшее время работы.</a:t>
            </a:r>
            <a:endParaRPr lang="en-US" sz="20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Меньший расход сам по себе не доказывает повышение эффективности. Все исходные числа — учебные.</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УЧЕБНЫЙ ПРОЕКТ В</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Живой каталог знаний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D15 · Цифровая среда и ИИ; связи D02, D14 и D19.</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18, с. 21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27</a:t>
            </a:r>
            <a:endParaRPr lang="en-US" sz="1300" dirty="0"/>
          </a:p>
        </p:txBody>
      </p:sp>
      <p:sp>
        <p:nvSpPr>
          <p:cNvPr id="11" name="Shape 8"/>
          <p:cNvSpPr/>
          <p:nvPr/>
        </p:nvSpPr>
        <p:spPr>
          <a:xfrm>
            <a:off x="502920" y="2103120"/>
            <a:ext cx="3273552" cy="3246120"/>
          </a:xfrm>
          <a:prstGeom prst="roundRect">
            <a:avLst>
              <a:gd name="adj" fmla="val 2817"/>
            </a:avLst>
          </a:prstGeom>
          <a:solidFill>
            <a:srgbClr val="18364B"/>
          </a:solidFill>
          <a:ln w="8890">
            <a:solidFill>
              <a:srgbClr val="18364B"/>
            </a:solidFill>
            <a:prstDash val="solid"/>
          </a:ln>
        </p:spPr>
      </p:sp>
      <p:sp>
        <p:nvSpPr>
          <p:cNvPr id="12" name="Text 9"/>
          <p:cNvSpPr/>
          <p:nvPr/>
        </p:nvSpPr>
        <p:spPr>
          <a:xfrm>
            <a:off x="731520" y="2295144"/>
            <a:ext cx="2816352" cy="1051560"/>
          </a:xfrm>
          <a:prstGeom prst="rect">
            <a:avLst/>
          </a:prstGeom>
          <a:noFill/>
          <a:ln/>
        </p:spPr>
        <p:txBody>
          <a:bodyPr wrap="square" lIns="0" tIns="0" rIns="0" bIns="0" rtlCol="0" anchor="ctr">
            <a:normAutofit/>
          </a:bodyPr>
          <a:lstStyle/>
          <a:p>
            <a:pPr indent="0" marL="0">
              <a:buNone/>
            </a:pPr>
            <a:r>
              <a:rPr lang="en-US" sz="7600" b="1" dirty="0">
                <a:solidFill>
                  <a:srgbClr val="FFFFFF"/>
                </a:solidFill>
                <a:latin typeface="Arial" pitchFamily="34" charset="0"/>
                <a:ea typeface="Arial" pitchFamily="34" charset="-122"/>
                <a:cs typeface="Arial" pitchFamily="34" charset="-120"/>
              </a:rPr>
              <a:t>8</a:t>
            </a:r>
            <a:endParaRPr lang="en-US" sz="7600" dirty="0"/>
          </a:p>
        </p:txBody>
      </p:sp>
      <p:sp>
        <p:nvSpPr>
          <p:cNvPr id="13" name="Text 10"/>
          <p:cNvSpPr/>
          <p:nvPr/>
        </p:nvSpPr>
        <p:spPr>
          <a:xfrm>
            <a:off x="758952" y="3529584"/>
            <a:ext cx="2651760" cy="868680"/>
          </a:xfrm>
          <a:prstGeom prst="rect">
            <a:avLst/>
          </a:prstGeom>
          <a:noFill/>
          <a:ln/>
        </p:spPr>
        <p:txBody>
          <a:bodyPr wrap="square" lIns="0" tIns="0" rIns="0" bIns="0" rtlCol="0" anchor="ctr">
            <a:normAutofit/>
          </a:bodyPr>
          <a:lstStyle/>
          <a:p>
            <a:pPr indent="0" marL="0">
              <a:buNone/>
            </a:pPr>
            <a:r>
              <a:rPr lang="en-US" sz="2300" b="1" dirty="0">
                <a:solidFill>
                  <a:srgbClr val="FFFFFF"/>
                </a:solidFill>
                <a:latin typeface="Arial" pitchFamily="34" charset="0"/>
                <a:ea typeface="Arial" pitchFamily="34" charset="-122"/>
                <a:cs typeface="Arial" pitchFamily="34" charset="-120"/>
              </a:rPr>
              <a:t>карточек</a:t>
            </a:r>
            <a:endParaRPr lang="en-US" sz="2300" dirty="0"/>
          </a:p>
          <a:p>
            <a:pPr indent="0" marL="0">
              <a:buNone/>
            </a:pPr>
            <a:r>
              <a:rPr lang="en-US" sz="2300" b="1" dirty="0">
                <a:solidFill>
                  <a:srgbClr val="FFFFFF"/>
                </a:solidFill>
                <a:latin typeface="Arial" pitchFamily="34" charset="0"/>
                <a:ea typeface="Arial" pitchFamily="34" charset="-122"/>
                <a:cs typeface="Arial" pitchFamily="34" charset="-120"/>
              </a:rPr>
              <a:t>по одному вопросу</a:t>
            </a:r>
            <a:endParaRPr lang="en-US" sz="2300" dirty="0"/>
          </a:p>
        </p:txBody>
      </p:sp>
      <p:sp>
        <p:nvSpPr>
          <p:cNvPr id="14" name="Text 11"/>
          <p:cNvSpPr/>
          <p:nvPr/>
        </p:nvSpPr>
        <p:spPr>
          <a:xfrm>
            <a:off x="758952" y="4617720"/>
            <a:ext cx="2679192" cy="438912"/>
          </a:xfrm>
          <a:prstGeom prst="rect">
            <a:avLst/>
          </a:prstGeom>
          <a:noFill/>
          <a:ln/>
        </p:spPr>
        <p:txBody>
          <a:bodyPr wrap="square" lIns="0" tIns="0" rIns="0" bIns="0" rtlCol="0" anchor="ctr">
            <a:normAutofit/>
          </a:bodyPr>
          <a:lstStyle/>
          <a:p>
            <a:pPr indent="0" marL="0">
              <a:buNone/>
            </a:pPr>
            <a:r>
              <a:rPr lang="en-US" sz="1400" dirty="0">
                <a:solidFill>
                  <a:srgbClr val="F4EADD"/>
                </a:solidFill>
                <a:latin typeface="Arial" pitchFamily="34" charset="0"/>
                <a:ea typeface="Arial" pitchFamily="34" charset="-122"/>
                <a:cs typeface="Arial" pitchFamily="34" charset="-120"/>
              </a:rPr>
              <a:t>Учебный минимум</a:t>
            </a:r>
            <a:endParaRPr lang="en-US" sz="1400" dirty="0"/>
          </a:p>
          <a:p>
            <a:pPr indent="0" marL="0">
              <a:buNone/>
            </a:pPr>
            <a:r>
              <a:rPr lang="en-US" sz="1400" dirty="0">
                <a:solidFill>
                  <a:srgbClr val="F4EADD"/>
                </a:solidFill>
                <a:latin typeface="Arial" pitchFamily="34" charset="0"/>
                <a:ea typeface="Arial" pitchFamily="34" charset="-122"/>
                <a:cs typeface="Arial" pitchFamily="34" charset="-120"/>
              </a:rPr>
              <a:t>для обсуждения</a:t>
            </a:r>
            <a:endParaRPr lang="en-US" sz="1400" dirty="0"/>
          </a:p>
        </p:txBody>
      </p:sp>
      <p:sp>
        <p:nvSpPr>
          <p:cNvPr id="15" name="Text 12"/>
          <p:cNvSpPr/>
          <p:nvPr/>
        </p:nvSpPr>
        <p:spPr>
          <a:xfrm>
            <a:off x="4187952" y="2157984"/>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Код и версия</a:t>
            </a:r>
            <a:endParaRPr lang="en-US" sz="2100" dirty="0"/>
          </a:p>
        </p:txBody>
      </p:sp>
      <p:sp>
        <p:nvSpPr>
          <p:cNvPr id="16" name="Text 13"/>
          <p:cNvSpPr/>
          <p:nvPr/>
        </p:nvSpPr>
        <p:spPr>
          <a:xfrm>
            <a:off x="4187952" y="2505456"/>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Однозначно найти нужный материал</a:t>
            </a:r>
            <a:endParaRPr lang="en-US" sz="1700" dirty="0"/>
          </a:p>
        </p:txBody>
      </p:sp>
      <p:sp>
        <p:nvSpPr>
          <p:cNvPr id="17" name="Text 14"/>
          <p:cNvSpPr/>
          <p:nvPr/>
        </p:nvSpPr>
        <p:spPr>
          <a:xfrm>
            <a:off x="4187952" y="2926080"/>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Автор и источник</a:t>
            </a:r>
            <a:endParaRPr lang="en-US" sz="2100" dirty="0"/>
          </a:p>
        </p:txBody>
      </p:sp>
      <p:sp>
        <p:nvSpPr>
          <p:cNvPr id="18" name="Text 15"/>
          <p:cNvSpPr/>
          <p:nvPr/>
        </p:nvSpPr>
        <p:spPr>
          <a:xfrm>
            <a:off x="4187952" y="3273552"/>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Проследить происхождение утверждения</a:t>
            </a:r>
            <a:endParaRPr lang="en-US" sz="1700" dirty="0"/>
          </a:p>
        </p:txBody>
      </p:sp>
      <p:sp>
        <p:nvSpPr>
          <p:cNvPr id="19" name="Text 16"/>
          <p:cNvSpPr/>
          <p:nvPr/>
        </p:nvSpPr>
        <p:spPr>
          <a:xfrm>
            <a:off x="4187952" y="3694176"/>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Статус и доступ</a:t>
            </a:r>
            <a:endParaRPr lang="en-US" sz="2100" dirty="0"/>
          </a:p>
        </p:txBody>
      </p:sp>
      <p:sp>
        <p:nvSpPr>
          <p:cNvPr id="20" name="Text 17"/>
          <p:cNvSpPr/>
          <p:nvPr/>
        </p:nvSpPr>
        <p:spPr>
          <a:xfrm>
            <a:off x="4187952" y="4041648"/>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Отличить черновик от принятой версии</a:t>
            </a:r>
            <a:endParaRPr lang="en-US" sz="1700" dirty="0"/>
          </a:p>
        </p:txBody>
      </p:sp>
      <p:sp>
        <p:nvSpPr>
          <p:cNvPr id="21" name="Text 18"/>
          <p:cNvSpPr/>
          <p:nvPr/>
        </p:nvSpPr>
        <p:spPr>
          <a:xfrm>
            <a:off x="4187952" y="4462272"/>
            <a:ext cx="7040880" cy="320040"/>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Замечание и исправление</a:t>
            </a:r>
            <a:endParaRPr lang="en-US" sz="2100" dirty="0"/>
          </a:p>
        </p:txBody>
      </p:sp>
      <p:sp>
        <p:nvSpPr>
          <p:cNvPr id="22" name="Text 19"/>
          <p:cNvSpPr/>
          <p:nvPr/>
        </p:nvSpPr>
        <p:spPr>
          <a:xfrm>
            <a:off x="4187952" y="4809744"/>
            <a:ext cx="7040880" cy="320040"/>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Сообщить об ошибке и увидеть новую запись</a:t>
            </a:r>
            <a:endParaRPr lang="en-US" sz="17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Проверка: другой человек находит источник и актуальную версию без скрытой подсказки автора.</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ЗНАНИЯ И ЭНЕРГИЯ</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Ресурсы учитываются в своих единицах</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Обещание помощи, подтверждённая доступность и фактический расход — разные записи.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12, с. 15</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28</a:t>
            </a:r>
            <a:endParaRPr lang="en-US" sz="1300" dirty="0"/>
          </a:p>
        </p:txBody>
      </p:sp>
      <p:sp>
        <p:nvSpPr>
          <p:cNvPr id="11" name="Shape 8"/>
          <p:cNvSpPr/>
          <p:nvPr/>
        </p:nvSpPr>
        <p:spPr>
          <a:xfrm>
            <a:off x="502920" y="2103120"/>
            <a:ext cx="3566160" cy="1380744"/>
          </a:xfrm>
          <a:prstGeom prst="roundRect">
            <a:avLst>
              <a:gd name="adj" fmla="val 5298"/>
            </a:avLst>
          </a:prstGeom>
          <a:solidFill>
            <a:srgbClr val="FFFFFF"/>
          </a:solidFill>
          <a:ln w="8890">
            <a:solidFill>
              <a:srgbClr val="DEDCD5"/>
            </a:solidFill>
            <a:prstDash val="solid"/>
          </a:ln>
        </p:spPr>
      </p:sp>
      <p:sp>
        <p:nvSpPr>
          <p:cNvPr id="12" name="Text 9"/>
          <p:cNvSpPr/>
          <p:nvPr/>
        </p:nvSpPr>
        <p:spPr>
          <a:xfrm>
            <a:off x="704088" y="2267712"/>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Знания</a:t>
            </a:r>
            <a:endParaRPr lang="en-US" sz="2200" dirty="0"/>
          </a:p>
        </p:txBody>
      </p:sp>
      <p:sp>
        <p:nvSpPr>
          <p:cNvPr id="13" name="Text 10"/>
          <p:cNvSpPr/>
          <p:nvPr/>
        </p:nvSpPr>
        <p:spPr>
          <a:xfrm>
            <a:off x="704088" y="2852928"/>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Источник, метод и помощь</a:t>
            </a:r>
            <a:endParaRPr lang="en-US" sz="1700" dirty="0"/>
          </a:p>
        </p:txBody>
      </p:sp>
      <p:sp>
        <p:nvSpPr>
          <p:cNvPr id="14" name="Shape 11"/>
          <p:cNvSpPr/>
          <p:nvPr/>
        </p:nvSpPr>
        <p:spPr>
          <a:xfrm>
            <a:off x="4306824" y="2103120"/>
            <a:ext cx="3566160" cy="1380744"/>
          </a:xfrm>
          <a:prstGeom prst="roundRect">
            <a:avLst>
              <a:gd name="adj" fmla="val 5298"/>
            </a:avLst>
          </a:prstGeom>
          <a:solidFill>
            <a:srgbClr val="FFFFFF"/>
          </a:solidFill>
          <a:ln w="8890">
            <a:solidFill>
              <a:srgbClr val="DEDCD5"/>
            </a:solidFill>
            <a:prstDash val="solid"/>
          </a:ln>
        </p:spPr>
      </p:sp>
      <p:sp>
        <p:nvSpPr>
          <p:cNvPr id="15" name="Text 12"/>
          <p:cNvSpPr/>
          <p:nvPr/>
        </p:nvSpPr>
        <p:spPr>
          <a:xfrm>
            <a:off x="4507992" y="2267712"/>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Время</a:t>
            </a:r>
            <a:endParaRPr lang="en-US" sz="2200" dirty="0"/>
          </a:p>
        </p:txBody>
      </p:sp>
      <p:sp>
        <p:nvSpPr>
          <p:cNvPr id="16" name="Text 13"/>
          <p:cNvSpPr/>
          <p:nvPr/>
        </p:nvSpPr>
        <p:spPr>
          <a:xfrm>
            <a:off x="4507992" y="2852928"/>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Часы, перерывы и нагрузка</a:t>
            </a:r>
            <a:endParaRPr lang="en-US" sz="1700" dirty="0"/>
          </a:p>
        </p:txBody>
      </p:sp>
      <p:sp>
        <p:nvSpPr>
          <p:cNvPr id="17" name="Shape 14"/>
          <p:cNvSpPr/>
          <p:nvPr/>
        </p:nvSpPr>
        <p:spPr>
          <a:xfrm>
            <a:off x="8110728" y="2103120"/>
            <a:ext cx="3566160" cy="1380744"/>
          </a:xfrm>
          <a:prstGeom prst="roundRect">
            <a:avLst>
              <a:gd name="adj" fmla="val 5298"/>
            </a:avLst>
          </a:prstGeom>
          <a:solidFill>
            <a:srgbClr val="FFFFFF"/>
          </a:solidFill>
          <a:ln w="8890">
            <a:solidFill>
              <a:srgbClr val="DEDCD5"/>
            </a:solidFill>
            <a:prstDash val="solid"/>
          </a:ln>
        </p:spPr>
      </p:sp>
      <p:sp>
        <p:nvSpPr>
          <p:cNvPr id="18" name="Text 15"/>
          <p:cNvSpPr/>
          <p:nvPr/>
        </p:nvSpPr>
        <p:spPr>
          <a:xfrm>
            <a:off x="8311896" y="2267712"/>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Общая работа</a:t>
            </a:r>
            <a:endParaRPr lang="en-US" sz="2200" dirty="0"/>
          </a:p>
        </p:txBody>
      </p:sp>
      <p:sp>
        <p:nvSpPr>
          <p:cNvPr id="19" name="Text 16"/>
          <p:cNvSpPr/>
          <p:nvPr/>
        </p:nvSpPr>
        <p:spPr>
          <a:xfrm>
            <a:off x="8311896" y="2852928"/>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Вклад и человеко-часы</a:t>
            </a:r>
            <a:endParaRPr lang="en-US" sz="1700" dirty="0"/>
          </a:p>
        </p:txBody>
      </p:sp>
      <p:sp>
        <p:nvSpPr>
          <p:cNvPr id="20" name="Shape 17"/>
          <p:cNvSpPr/>
          <p:nvPr/>
        </p:nvSpPr>
        <p:spPr>
          <a:xfrm>
            <a:off x="502920" y="3721608"/>
            <a:ext cx="3566160" cy="1380744"/>
          </a:xfrm>
          <a:prstGeom prst="roundRect">
            <a:avLst>
              <a:gd name="adj" fmla="val 5298"/>
            </a:avLst>
          </a:prstGeom>
          <a:solidFill>
            <a:srgbClr val="FFFFFF"/>
          </a:solidFill>
          <a:ln w="8890">
            <a:solidFill>
              <a:srgbClr val="DEDCD5"/>
            </a:solidFill>
            <a:prstDash val="solid"/>
          </a:ln>
        </p:spPr>
      </p:sp>
      <p:sp>
        <p:nvSpPr>
          <p:cNvPr id="21" name="Text 18"/>
          <p:cNvSpPr/>
          <p:nvPr/>
        </p:nvSpPr>
        <p:spPr>
          <a:xfrm>
            <a:off x="704088" y="3886200"/>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Материалы</a:t>
            </a:r>
            <a:endParaRPr lang="en-US" sz="2200" dirty="0"/>
          </a:p>
        </p:txBody>
      </p:sp>
      <p:sp>
        <p:nvSpPr>
          <p:cNvPr id="22" name="Text 19"/>
          <p:cNvSpPr/>
          <p:nvPr/>
        </p:nvSpPr>
        <p:spPr>
          <a:xfrm>
            <a:off x="704088" y="4471416"/>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Количество, доступ и возврат</a:t>
            </a:r>
            <a:endParaRPr lang="en-US" sz="1700" dirty="0"/>
          </a:p>
        </p:txBody>
      </p:sp>
      <p:sp>
        <p:nvSpPr>
          <p:cNvPr id="23" name="Shape 20"/>
          <p:cNvSpPr/>
          <p:nvPr/>
        </p:nvSpPr>
        <p:spPr>
          <a:xfrm>
            <a:off x="4306824" y="3721608"/>
            <a:ext cx="3566160" cy="1380744"/>
          </a:xfrm>
          <a:prstGeom prst="roundRect">
            <a:avLst>
              <a:gd name="adj" fmla="val 5298"/>
            </a:avLst>
          </a:prstGeom>
          <a:solidFill>
            <a:srgbClr val="FFFFFF"/>
          </a:solidFill>
          <a:ln w="8890">
            <a:solidFill>
              <a:srgbClr val="DEDCD5"/>
            </a:solidFill>
            <a:prstDash val="solid"/>
          </a:ln>
        </p:spPr>
      </p:sp>
      <p:sp>
        <p:nvSpPr>
          <p:cNvPr id="24" name="Text 21"/>
          <p:cNvSpPr/>
          <p:nvPr/>
        </p:nvSpPr>
        <p:spPr>
          <a:xfrm>
            <a:off x="4507992" y="3886200"/>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Деньги</a:t>
            </a:r>
            <a:endParaRPr lang="en-US" sz="2200" dirty="0"/>
          </a:p>
        </p:txBody>
      </p:sp>
      <p:sp>
        <p:nvSpPr>
          <p:cNvPr id="25" name="Text 22"/>
          <p:cNvSpPr/>
          <p:nvPr/>
        </p:nvSpPr>
        <p:spPr>
          <a:xfrm>
            <a:off x="4507992" y="4471416"/>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Расходы и подтверждения</a:t>
            </a:r>
            <a:endParaRPr lang="en-US" sz="1700" dirty="0"/>
          </a:p>
        </p:txBody>
      </p:sp>
      <p:sp>
        <p:nvSpPr>
          <p:cNvPr id="26" name="Shape 23"/>
          <p:cNvSpPr/>
          <p:nvPr/>
        </p:nvSpPr>
        <p:spPr>
          <a:xfrm>
            <a:off x="8110728" y="3721608"/>
            <a:ext cx="3566160" cy="1380744"/>
          </a:xfrm>
          <a:prstGeom prst="roundRect">
            <a:avLst>
              <a:gd name="adj" fmla="val 5298"/>
            </a:avLst>
          </a:prstGeom>
          <a:solidFill>
            <a:srgbClr val="FFFFFF"/>
          </a:solidFill>
          <a:ln w="8890">
            <a:solidFill>
              <a:srgbClr val="DEDCD5"/>
            </a:solidFill>
            <a:prstDash val="solid"/>
          </a:ln>
        </p:spPr>
      </p:sp>
      <p:sp>
        <p:nvSpPr>
          <p:cNvPr id="27" name="Text 24"/>
          <p:cNvSpPr/>
          <p:nvPr/>
        </p:nvSpPr>
        <p:spPr>
          <a:xfrm>
            <a:off x="8311896" y="3886200"/>
            <a:ext cx="3127248" cy="384048"/>
          </a:xfrm>
          <a:prstGeom prst="rect">
            <a:avLst/>
          </a:prstGeom>
          <a:noFill/>
          <a:ln/>
        </p:spPr>
        <p:txBody>
          <a:bodyPr wrap="square" lIns="0" tIns="0" rIns="0" bIns="0" rtlCol="0" anchor="ctr">
            <a:normAutofit/>
          </a:bodyPr>
          <a:lstStyle/>
          <a:p>
            <a:pPr indent="0" marL="0">
              <a:buNone/>
            </a:pPr>
            <a:r>
              <a:rPr lang="en-US" sz="2200" b="1" dirty="0">
                <a:solidFill>
                  <a:srgbClr val="18364B"/>
                </a:solidFill>
                <a:latin typeface="Arial" pitchFamily="34" charset="0"/>
                <a:ea typeface="Arial" pitchFamily="34" charset="-122"/>
                <a:cs typeface="Arial" pitchFamily="34" charset="-120"/>
              </a:rPr>
              <a:t>Физическая энергия</a:t>
            </a:r>
            <a:endParaRPr lang="en-US" sz="2200" dirty="0"/>
          </a:p>
        </p:txBody>
      </p:sp>
      <p:sp>
        <p:nvSpPr>
          <p:cNvPr id="28" name="Text 25"/>
          <p:cNvSpPr/>
          <p:nvPr/>
        </p:nvSpPr>
        <p:spPr>
          <a:xfrm>
            <a:off x="8311896" y="4471416"/>
            <a:ext cx="3127248" cy="384048"/>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Объект, период и кВт·ч</a:t>
            </a:r>
            <a:endParaRPr lang="en-US" sz="1700" dirty="0"/>
          </a:p>
        </p:txBody>
      </p:sp>
      <p:sp>
        <p:nvSpPr>
          <p:cNvPr id="29" name="Shape 26"/>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0" name="Text 27"/>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Внимание не измеряется ваттами. Часы помощи не становятся деньгами или активами автоматически.</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СВЯЗАННЫЕ БАЛАНСЫ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Одна первичная запись — несколько связей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Модель проектного учёта: потребность → подтверждение → факт → остаток или пересмотр.</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20, с. 23</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29</a:t>
            </a:r>
            <a:endParaRPr lang="en-US" sz="1300" dirty="0"/>
          </a:p>
        </p:txBody>
      </p:sp>
      <p:sp>
        <p:nvSpPr>
          <p:cNvPr id="11" name="Shape 8"/>
          <p:cNvSpPr/>
          <p:nvPr/>
        </p:nvSpPr>
        <p:spPr>
          <a:xfrm>
            <a:off x="502920" y="2258568"/>
            <a:ext cx="3154680" cy="2514600"/>
          </a:xfrm>
          <a:prstGeom prst="roundRect">
            <a:avLst>
              <a:gd name="adj" fmla="val 3636"/>
            </a:avLst>
          </a:prstGeom>
          <a:solidFill>
            <a:srgbClr val="18364B"/>
          </a:solidFill>
          <a:ln w="8890">
            <a:solidFill>
              <a:srgbClr val="18364B"/>
            </a:solidFill>
            <a:prstDash val="solid"/>
          </a:ln>
        </p:spPr>
      </p:sp>
      <p:sp>
        <p:nvSpPr>
          <p:cNvPr id="12" name="Text 9"/>
          <p:cNvSpPr/>
          <p:nvPr/>
        </p:nvSpPr>
        <p:spPr>
          <a:xfrm>
            <a:off x="749808" y="2487168"/>
            <a:ext cx="2651760" cy="310896"/>
          </a:xfrm>
          <a:prstGeom prst="rect">
            <a:avLst/>
          </a:prstGeom>
          <a:noFill/>
          <a:ln/>
        </p:spPr>
        <p:txBody>
          <a:bodyPr wrap="square" lIns="0" tIns="0" rIns="0" bIns="0" rtlCol="0" anchor="ctr">
            <a:normAutofit/>
          </a:bodyPr>
          <a:lstStyle/>
          <a:p>
            <a:pPr indent="0" marL="0">
              <a:buNone/>
            </a:pPr>
            <a:r>
              <a:rPr lang="en-US" sz="1500" b="1" dirty="0">
                <a:solidFill>
                  <a:srgbClr val="F4EADD"/>
                </a:solidFill>
                <a:latin typeface="Arial" pitchFamily="34" charset="0"/>
                <a:ea typeface="Arial" pitchFamily="34" charset="-122"/>
                <a:cs typeface="Arial" pitchFamily="34" charset="-120"/>
              </a:rPr>
              <a:t>R-001</a:t>
            </a:r>
            <a:endParaRPr lang="en-US" sz="1500" dirty="0"/>
          </a:p>
        </p:txBody>
      </p:sp>
      <p:sp>
        <p:nvSpPr>
          <p:cNvPr id="13" name="Text 10"/>
          <p:cNvSpPr/>
          <p:nvPr/>
        </p:nvSpPr>
        <p:spPr>
          <a:xfrm>
            <a:off x="758952" y="2953512"/>
            <a:ext cx="2651760" cy="877824"/>
          </a:xfrm>
          <a:prstGeom prst="rect">
            <a:avLst/>
          </a:prstGeom>
          <a:noFill/>
          <a:ln/>
        </p:spPr>
        <p:txBody>
          <a:bodyPr wrap="square" lIns="0" tIns="0" rIns="0" bIns="0" rtlCol="0" anchor="ctr">
            <a:normAutofit/>
          </a:bodyPr>
          <a:lstStyle/>
          <a:p>
            <a:pPr indent="0" marL="0">
              <a:buNone/>
            </a:pPr>
            <a:r>
              <a:rPr lang="en-US" sz="6600" b="1" dirty="0">
                <a:solidFill>
                  <a:srgbClr val="FFFFFF"/>
                </a:solidFill>
                <a:latin typeface="Arial" pitchFamily="34" charset="0"/>
                <a:ea typeface="Arial" pitchFamily="34" charset="-122"/>
                <a:cs typeface="Arial" pitchFamily="34" charset="-120"/>
              </a:rPr>
              <a:t>6</a:t>
            </a:r>
            <a:endParaRPr lang="en-US" sz="6600" dirty="0"/>
          </a:p>
        </p:txBody>
      </p:sp>
      <p:sp>
        <p:nvSpPr>
          <p:cNvPr id="14" name="Text 11"/>
          <p:cNvSpPr/>
          <p:nvPr/>
        </p:nvSpPr>
        <p:spPr>
          <a:xfrm>
            <a:off x="758952" y="4096512"/>
            <a:ext cx="2615184" cy="374904"/>
          </a:xfrm>
          <a:prstGeom prst="rect">
            <a:avLst/>
          </a:prstGeom>
          <a:noFill/>
          <a:ln/>
        </p:spPr>
        <p:txBody>
          <a:bodyPr wrap="square" lIns="0" tIns="0" rIns="0" bIns="0" rtlCol="0" anchor="ctr">
            <a:normAutofit/>
          </a:bodyPr>
          <a:lstStyle/>
          <a:p>
            <a:pPr indent="0" marL="0">
              <a:buNone/>
            </a:pPr>
            <a:r>
              <a:rPr lang="en-US" sz="2000" dirty="0">
                <a:solidFill>
                  <a:srgbClr val="FFFFFF"/>
                </a:solidFill>
                <a:latin typeface="Arial" pitchFamily="34" charset="0"/>
                <a:ea typeface="Arial" pitchFamily="34" charset="-122"/>
                <a:cs typeface="Arial" pitchFamily="34" charset="-120"/>
              </a:rPr>
              <a:t>человеко-часов</a:t>
            </a:r>
            <a:endParaRPr lang="en-US" sz="2000" dirty="0"/>
          </a:p>
        </p:txBody>
      </p:sp>
      <p:sp>
        <p:nvSpPr>
          <p:cNvPr id="15" name="Shape 12"/>
          <p:cNvSpPr/>
          <p:nvPr/>
        </p:nvSpPr>
        <p:spPr>
          <a:xfrm>
            <a:off x="3776472" y="3538728"/>
            <a:ext cx="1097280" cy="0"/>
          </a:xfrm>
          <a:prstGeom prst="line">
            <a:avLst/>
          </a:prstGeom>
          <a:noFill/>
          <a:ln w="27940">
            <a:solidFill>
              <a:srgbClr val="BC8742"/>
            </a:solidFill>
            <a:prstDash val="solid"/>
            <a:tailEnd type="triangle"/>
          </a:ln>
        </p:spPr>
      </p:sp>
      <p:sp>
        <p:nvSpPr>
          <p:cNvPr id="16" name="Shape 13"/>
          <p:cNvSpPr/>
          <p:nvPr/>
        </p:nvSpPr>
        <p:spPr>
          <a:xfrm>
            <a:off x="5056632" y="2304288"/>
            <a:ext cx="3108960" cy="2441448"/>
          </a:xfrm>
          <a:prstGeom prst="roundRect">
            <a:avLst>
              <a:gd name="adj" fmla="val 3745"/>
            </a:avLst>
          </a:prstGeom>
          <a:solidFill>
            <a:srgbClr val="FFFFFF"/>
          </a:solidFill>
          <a:ln w="8890">
            <a:solidFill>
              <a:srgbClr val="DEDCD5"/>
            </a:solidFill>
            <a:prstDash val="solid"/>
          </a:ln>
        </p:spPr>
      </p:sp>
      <p:sp>
        <p:nvSpPr>
          <p:cNvPr id="17" name="Text 14"/>
          <p:cNvSpPr/>
          <p:nvPr/>
        </p:nvSpPr>
        <p:spPr>
          <a:xfrm>
            <a:off x="5266944" y="2532888"/>
            <a:ext cx="2688336" cy="374904"/>
          </a:xfrm>
          <a:prstGeom prst="rect">
            <a:avLst/>
          </a:prstGeom>
          <a:noFill/>
          <a:ln/>
        </p:spPr>
        <p:txBody>
          <a:bodyPr wrap="square" lIns="0" tIns="0" rIns="0" bIns="0" rtlCol="0" anchor="ctr">
            <a:normAutofit/>
          </a:bodyPr>
          <a:lstStyle/>
          <a:p>
            <a:pPr indent="0" marL="0">
              <a:buNone/>
            </a:pPr>
            <a:r>
              <a:rPr lang="en-US" sz="1900" b="1" dirty="0">
                <a:solidFill>
                  <a:srgbClr val="18364B"/>
                </a:solidFill>
                <a:latin typeface="Arial" pitchFamily="34" charset="0"/>
                <a:ea typeface="Arial" pitchFamily="34" charset="-122"/>
                <a:cs typeface="Arial" pitchFamily="34" charset="-120"/>
              </a:rPr>
              <a:t>D02 / Карточки</a:t>
            </a:r>
            <a:endParaRPr lang="en-US" sz="1900" dirty="0"/>
          </a:p>
        </p:txBody>
      </p:sp>
      <p:sp>
        <p:nvSpPr>
          <p:cNvPr id="18" name="Text 15"/>
          <p:cNvSpPr/>
          <p:nvPr/>
        </p:nvSpPr>
        <p:spPr>
          <a:xfrm>
            <a:off x="5266944" y="3273552"/>
            <a:ext cx="2688336" cy="722376"/>
          </a:xfrm>
          <a:prstGeom prst="rect">
            <a:avLst/>
          </a:prstGeom>
          <a:noFill/>
          <a:ln/>
        </p:spPr>
        <p:txBody>
          <a:bodyPr wrap="square" lIns="0" tIns="0" rIns="0" bIns="0" rtlCol="0" anchor="ctr">
            <a:normAutofit/>
          </a:bodyPr>
          <a:lstStyle/>
          <a:p>
            <a:pPr indent="0" marL="0">
              <a:buNone/>
            </a:pPr>
            <a:r>
              <a:rPr lang="en-US" sz="4400" b="1" dirty="0">
                <a:solidFill>
                  <a:srgbClr val="237B78"/>
                </a:solidFill>
                <a:latin typeface="Arial" pitchFamily="34" charset="0"/>
                <a:ea typeface="Arial" pitchFamily="34" charset="-122"/>
                <a:cs typeface="Arial" pitchFamily="34" charset="-120"/>
              </a:rPr>
              <a:t>4 ч</a:t>
            </a:r>
            <a:endParaRPr lang="en-US" sz="4400" dirty="0"/>
          </a:p>
        </p:txBody>
      </p:sp>
      <p:sp>
        <p:nvSpPr>
          <p:cNvPr id="19" name="Text 16"/>
          <p:cNvSpPr/>
          <p:nvPr/>
        </p:nvSpPr>
        <p:spPr>
          <a:xfrm>
            <a:off x="5266944" y="4178808"/>
            <a:ext cx="2688336" cy="320040"/>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Учебные материалы</a:t>
            </a:r>
            <a:endParaRPr lang="en-US" sz="1500" dirty="0"/>
          </a:p>
        </p:txBody>
      </p:sp>
      <p:sp>
        <p:nvSpPr>
          <p:cNvPr id="20" name="Shape 17"/>
          <p:cNvSpPr/>
          <p:nvPr/>
        </p:nvSpPr>
        <p:spPr>
          <a:xfrm>
            <a:off x="8439912" y="2304288"/>
            <a:ext cx="3108960" cy="2441448"/>
          </a:xfrm>
          <a:prstGeom prst="roundRect">
            <a:avLst>
              <a:gd name="adj" fmla="val 3745"/>
            </a:avLst>
          </a:prstGeom>
          <a:solidFill>
            <a:srgbClr val="FFFFFF"/>
          </a:solidFill>
          <a:ln w="8890">
            <a:solidFill>
              <a:srgbClr val="DEDCD5"/>
            </a:solidFill>
            <a:prstDash val="solid"/>
          </a:ln>
        </p:spPr>
      </p:sp>
      <p:sp>
        <p:nvSpPr>
          <p:cNvPr id="21" name="Text 18"/>
          <p:cNvSpPr/>
          <p:nvPr/>
        </p:nvSpPr>
        <p:spPr>
          <a:xfrm>
            <a:off x="8650224" y="2532888"/>
            <a:ext cx="2688336" cy="374904"/>
          </a:xfrm>
          <a:prstGeom prst="rect">
            <a:avLst/>
          </a:prstGeom>
          <a:noFill/>
          <a:ln/>
        </p:spPr>
        <p:txBody>
          <a:bodyPr wrap="square" lIns="0" tIns="0" rIns="0" bIns="0" rtlCol="0" anchor="ctr">
            <a:normAutofit/>
          </a:bodyPr>
          <a:lstStyle/>
          <a:p>
            <a:pPr indent="0" marL="0">
              <a:buNone/>
            </a:pPr>
            <a:r>
              <a:rPr lang="en-US" sz="1900" b="1" dirty="0">
                <a:solidFill>
                  <a:srgbClr val="18364B"/>
                </a:solidFill>
                <a:latin typeface="Arial" pitchFamily="34" charset="0"/>
                <a:ea typeface="Arial" pitchFamily="34" charset="-122"/>
                <a:cs typeface="Arial" pitchFamily="34" charset="-120"/>
              </a:rPr>
              <a:t>D15 / Каталог</a:t>
            </a:r>
            <a:endParaRPr lang="en-US" sz="1900" dirty="0"/>
          </a:p>
        </p:txBody>
      </p:sp>
      <p:sp>
        <p:nvSpPr>
          <p:cNvPr id="22" name="Text 19"/>
          <p:cNvSpPr/>
          <p:nvPr/>
        </p:nvSpPr>
        <p:spPr>
          <a:xfrm>
            <a:off x="8650224" y="3273552"/>
            <a:ext cx="2688336" cy="722376"/>
          </a:xfrm>
          <a:prstGeom prst="rect">
            <a:avLst/>
          </a:prstGeom>
          <a:noFill/>
          <a:ln/>
        </p:spPr>
        <p:txBody>
          <a:bodyPr wrap="square" lIns="0" tIns="0" rIns="0" bIns="0" rtlCol="0" anchor="ctr">
            <a:normAutofit/>
          </a:bodyPr>
          <a:lstStyle/>
          <a:p>
            <a:pPr indent="0" marL="0">
              <a:buNone/>
            </a:pPr>
            <a:r>
              <a:rPr lang="en-US" sz="4400" b="1" dirty="0">
                <a:solidFill>
                  <a:srgbClr val="3A7196"/>
                </a:solidFill>
                <a:latin typeface="Arial" pitchFamily="34" charset="0"/>
                <a:ea typeface="Arial" pitchFamily="34" charset="-122"/>
                <a:cs typeface="Arial" pitchFamily="34" charset="-120"/>
              </a:rPr>
              <a:t>2 ч</a:t>
            </a:r>
            <a:endParaRPr lang="en-US" sz="4400" dirty="0"/>
          </a:p>
        </p:txBody>
      </p:sp>
      <p:sp>
        <p:nvSpPr>
          <p:cNvPr id="23" name="Text 20"/>
          <p:cNvSpPr/>
          <p:nvPr/>
        </p:nvSpPr>
        <p:spPr>
          <a:xfrm>
            <a:off x="8650224" y="4178808"/>
            <a:ext cx="2688336" cy="320040"/>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Организация записей</a:t>
            </a:r>
            <a:endParaRPr lang="en-US" sz="1500" dirty="0"/>
          </a:p>
        </p:txBody>
      </p:sp>
      <p:sp>
        <p:nvSpPr>
          <p:cNvPr id="24" name="Text 21"/>
          <p:cNvSpPr/>
          <p:nvPr/>
        </p:nvSpPr>
        <p:spPr>
          <a:xfrm>
            <a:off x="685800" y="5074920"/>
            <a:ext cx="10789920" cy="438912"/>
          </a:xfrm>
          <a:prstGeom prst="rect">
            <a:avLst/>
          </a:prstGeom>
          <a:noFill/>
          <a:ln/>
        </p:spPr>
        <p:txBody>
          <a:bodyPr wrap="square" lIns="0" tIns="0" rIns="0" bIns="0" rtlCol="0" anchor="ctr">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Проверка распределения: 4 + 2 = 6, а не 6 + 6.</a:t>
            </a:r>
            <a:endParaRPr lang="en-US" sz="2400" dirty="0"/>
          </a:p>
        </p:txBody>
      </p:sp>
      <p:sp>
        <p:nvSpPr>
          <p:cNvPr id="25" name="Shape 2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6" name="Text 2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Часы, рубли, карточки и кВт·ч не складываются в один итог без отдельно обоснованной модели.</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АРХИВ И ЭКВИЛИБРИУМ</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Сохраняется работа вместе с её происхождением</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ЭКВИЛИБРИУМ здесь — проектируемая среда связей; готовая интеграция не предполагается.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19–20, с. 22–23</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30</a:t>
            </a:r>
            <a:endParaRPr lang="en-US" sz="1300" dirty="0"/>
          </a:p>
        </p:txBody>
      </p:sp>
      <p:sp>
        <p:nvSpPr>
          <p:cNvPr id="11" name="Shape 8"/>
          <p:cNvSpPr/>
          <p:nvPr/>
        </p:nvSpPr>
        <p:spPr>
          <a:xfrm>
            <a:off x="502920" y="2103120"/>
            <a:ext cx="6675120" cy="3264408"/>
          </a:xfrm>
          <a:prstGeom prst="roundRect">
            <a:avLst>
              <a:gd name="adj" fmla="val 2801"/>
            </a:avLst>
          </a:prstGeom>
          <a:solidFill>
            <a:srgbClr val="FFFFFF"/>
          </a:solidFill>
          <a:ln w="8890">
            <a:solidFill>
              <a:srgbClr val="DEDCD5"/>
            </a:solidFill>
            <a:prstDash val="solid"/>
          </a:ln>
        </p:spPr>
      </p:sp>
      <p:sp>
        <p:nvSpPr>
          <p:cNvPr id="12" name="Text 9"/>
          <p:cNvSpPr/>
          <p:nvPr/>
        </p:nvSpPr>
        <p:spPr>
          <a:xfrm>
            <a:off x="758952" y="2322576"/>
            <a:ext cx="6144768" cy="448056"/>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FEN-PRJ-003_K04_v1.0</a:t>
            </a:r>
            <a:endParaRPr lang="en-US" sz="2300" dirty="0"/>
          </a:p>
        </p:txBody>
      </p:sp>
      <p:sp>
        <p:nvSpPr>
          <p:cNvPr id="13" name="Text 10"/>
          <p:cNvSpPr/>
          <p:nvPr/>
        </p:nvSpPr>
        <p:spPr>
          <a:xfrm>
            <a:off x="758952" y="3054096"/>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Происхождение</a:t>
            </a:r>
            <a:endParaRPr lang="en-US" sz="1500" dirty="0"/>
          </a:p>
        </p:txBody>
      </p:sp>
      <p:sp>
        <p:nvSpPr>
          <p:cNvPr id="14" name="Text 11"/>
          <p:cNvSpPr/>
          <p:nvPr/>
        </p:nvSpPr>
        <p:spPr>
          <a:xfrm>
            <a:off x="2770632" y="3054096"/>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Автор, вклад, источник, дата</a:t>
            </a:r>
            <a:endParaRPr lang="en-US" sz="1650" dirty="0"/>
          </a:p>
        </p:txBody>
      </p:sp>
      <p:sp>
        <p:nvSpPr>
          <p:cNvPr id="15" name="Text 12"/>
          <p:cNvSpPr/>
          <p:nvPr/>
        </p:nvSpPr>
        <p:spPr>
          <a:xfrm>
            <a:off x="758952" y="3538728"/>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Проверка</a:t>
            </a:r>
            <a:endParaRPr lang="en-US" sz="1500" dirty="0"/>
          </a:p>
        </p:txBody>
      </p:sp>
      <p:sp>
        <p:nvSpPr>
          <p:cNvPr id="16" name="Text 13"/>
          <p:cNvSpPr/>
          <p:nvPr/>
        </p:nvSpPr>
        <p:spPr>
          <a:xfrm>
            <a:off x="2770632" y="3538728"/>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Метод, записи, ограничения</a:t>
            </a:r>
            <a:endParaRPr lang="en-US" sz="1650" dirty="0"/>
          </a:p>
        </p:txBody>
      </p:sp>
      <p:sp>
        <p:nvSpPr>
          <p:cNvPr id="17" name="Text 14"/>
          <p:cNvSpPr/>
          <p:nvPr/>
        </p:nvSpPr>
        <p:spPr>
          <a:xfrm>
            <a:off x="758952" y="4023360"/>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Использование</a:t>
            </a:r>
            <a:endParaRPr lang="en-US" sz="1500" dirty="0"/>
          </a:p>
        </p:txBody>
      </p:sp>
      <p:sp>
        <p:nvSpPr>
          <p:cNvPr id="18" name="Text 15"/>
          <p:cNvSpPr/>
          <p:nvPr/>
        </p:nvSpPr>
        <p:spPr>
          <a:xfrm>
            <a:off x="2770632" y="4023360"/>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Права, доступ, условия повторения</a:t>
            </a:r>
            <a:endParaRPr lang="en-US" sz="1650" dirty="0"/>
          </a:p>
        </p:txBody>
      </p:sp>
      <p:sp>
        <p:nvSpPr>
          <p:cNvPr id="19" name="Text 16"/>
          <p:cNvSpPr/>
          <p:nvPr/>
        </p:nvSpPr>
        <p:spPr>
          <a:xfrm>
            <a:off x="758952" y="4507992"/>
            <a:ext cx="1883664" cy="320040"/>
          </a:xfrm>
          <a:prstGeom prst="rect">
            <a:avLst/>
          </a:prstGeom>
          <a:noFill/>
          <a:ln/>
        </p:spPr>
        <p:txBody>
          <a:bodyPr wrap="square" lIns="0" tIns="0" rIns="0" bIns="0" rtlCol="0" anchor="ctr">
            <a:normAutofit/>
          </a:bodyPr>
          <a:lstStyle/>
          <a:p>
            <a:pPr indent="0" marL="0">
              <a:buNone/>
            </a:pPr>
            <a:r>
              <a:rPr lang="en-US" sz="1500" b="1" dirty="0">
                <a:solidFill>
                  <a:srgbClr val="BC8742"/>
                </a:solidFill>
                <a:latin typeface="Arial" pitchFamily="34" charset="0"/>
                <a:ea typeface="Arial" pitchFamily="34" charset="-122"/>
                <a:cs typeface="Arial" pitchFamily="34" charset="-120"/>
              </a:rPr>
              <a:t>Пересмотр</a:t>
            </a:r>
            <a:endParaRPr lang="en-US" sz="1500" dirty="0"/>
          </a:p>
        </p:txBody>
      </p:sp>
      <p:sp>
        <p:nvSpPr>
          <p:cNvPr id="20" name="Text 17"/>
          <p:cNvSpPr/>
          <p:nvPr/>
        </p:nvSpPr>
        <p:spPr>
          <a:xfrm>
            <a:off x="2770632" y="4507992"/>
            <a:ext cx="4151376" cy="320040"/>
          </a:xfrm>
          <a:prstGeom prst="rect">
            <a:avLst/>
          </a:prstGeom>
          <a:noFill/>
          <a:ln/>
        </p:spPr>
        <p:txBody>
          <a:bodyPr wrap="square" lIns="0" tIns="0" rIns="0" bIns="0" rtlCol="0" anchor="ctr">
            <a:normAutofit/>
          </a:bodyPr>
          <a:lstStyle/>
          <a:p>
            <a:pPr indent="0" marL="0">
              <a:buNone/>
            </a:pPr>
            <a:r>
              <a:rPr lang="en-US" sz="1650" dirty="0">
                <a:solidFill>
                  <a:srgbClr val="566776"/>
                </a:solidFill>
                <a:latin typeface="Arial" pitchFamily="34" charset="0"/>
                <a:ea typeface="Arial" pitchFamily="34" charset="-122"/>
                <a:cs typeface="Arial" pitchFamily="34" charset="-120"/>
              </a:rPr>
              <a:t>Контакт, замечание, новая версия</a:t>
            </a:r>
            <a:endParaRPr lang="en-US" sz="1650" dirty="0"/>
          </a:p>
        </p:txBody>
      </p:sp>
      <p:sp>
        <p:nvSpPr>
          <p:cNvPr id="21" name="Shape 18"/>
          <p:cNvSpPr/>
          <p:nvPr/>
        </p:nvSpPr>
        <p:spPr>
          <a:xfrm>
            <a:off x="7452360" y="2103120"/>
            <a:ext cx="4224528" cy="3264408"/>
          </a:xfrm>
          <a:prstGeom prst="roundRect">
            <a:avLst>
              <a:gd name="adj" fmla="val 2801"/>
            </a:avLst>
          </a:prstGeom>
          <a:solidFill>
            <a:srgbClr val="F4EADD"/>
          </a:solidFill>
          <a:ln w="8890">
            <a:solidFill>
              <a:srgbClr val="F4EADD"/>
            </a:solidFill>
            <a:prstDash val="solid"/>
          </a:ln>
        </p:spPr>
      </p:sp>
      <p:sp>
        <p:nvSpPr>
          <p:cNvPr id="22" name="Text 19"/>
          <p:cNvSpPr/>
          <p:nvPr/>
        </p:nvSpPr>
        <p:spPr>
          <a:xfrm>
            <a:off x="7699248" y="2331720"/>
            <a:ext cx="3730752" cy="338328"/>
          </a:xfrm>
          <a:prstGeom prst="rect">
            <a:avLst/>
          </a:prstGeom>
          <a:noFill/>
          <a:ln/>
        </p:spPr>
        <p:txBody>
          <a:bodyPr wrap="square" lIns="0" tIns="0" rIns="0" bIns="0" rtlCol="0" anchor="ctr">
            <a:normAutofit/>
          </a:bodyPr>
          <a:lstStyle/>
          <a:p>
            <a:pPr indent="0" marL="0">
              <a:buNone/>
            </a:pPr>
            <a:r>
              <a:rPr lang="en-US" sz="1500" b="1" dirty="0">
                <a:solidFill>
                  <a:srgbClr val="AD552E"/>
                </a:solidFill>
                <a:latin typeface="Arial" pitchFamily="34" charset="0"/>
                <a:ea typeface="Arial" pitchFamily="34" charset="-122"/>
                <a:cs typeface="Arial" pitchFamily="34" charset="-120"/>
              </a:rPr>
              <a:t>КРИСТАЛЛ 741</a:t>
            </a:r>
            <a:endParaRPr lang="en-US" sz="1500" dirty="0"/>
          </a:p>
        </p:txBody>
      </p:sp>
      <p:sp>
        <p:nvSpPr>
          <p:cNvPr id="23" name="Text 20"/>
          <p:cNvSpPr/>
          <p:nvPr/>
        </p:nvSpPr>
        <p:spPr>
          <a:xfrm>
            <a:off x="7699248" y="2953512"/>
            <a:ext cx="3730752" cy="585216"/>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3 × 19 × 13</a:t>
            </a:r>
            <a:endParaRPr lang="en-US" sz="3200" dirty="0"/>
          </a:p>
        </p:txBody>
      </p:sp>
      <p:sp>
        <p:nvSpPr>
          <p:cNvPr id="24" name="Text 21"/>
          <p:cNvSpPr/>
          <p:nvPr/>
        </p:nvSpPr>
        <p:spPr>
          <a:xfrm>
            <a:off x="7699248" y="3840480"/>
            <a:ext cx="3694176" cy="932688"/>
          </a:xfrm>
          <a:prstGeom prst="rect">
            <a:avLst/>
          </a:prstGeom>
          <a:noFill/>
          <a:ln/>
        </p:spPr>
        <p:txBody>
          <a:bodyPr wrap="square" lIns="0" tIns="0" rIns="0" bIns="0" rtlCol="0" anchor="ctr">
            <a:normAutofit/>
          </a:bodyPr>
          <a:lstStyle/>
          <a:p>
            <a:pPr indent="0" marL="0">
              <a:buNone/>
            </a:pPr>
            <a:r>
              <a:rPr lang="en-US" sz="2000" dirty="0">
                <a:solidFill>
                  <a:srgbClr val="566776"/>
                </a:solidFill>
                <a:latin typeface="Arial" pitchFamily="34" charset="0"/>
                <a:ea typeface="Arial" pitchFamily="34" charset="-122"/>
                <a:cs typeface="Arial" pitchFamily="34" charset="-120"/>
              </a:rPr>
              <a:t>Образ / требования / факт</a:t>
            </a:r>
            <a:endParaRPr lang="en-US" sz="2000" dirty="0"/>
          </a:p>
          <a:p>
            <a:pPr indent="0" marL="0">
              <a:buNone/>
            </a:pPr>
            <a:r>
              <a:rPr lang="en-US" sz="2000" dirty="0">
                <a:solidFill>
                  <a:srgbClr val="566776"/>
                </a:solidFill>
                <a:latin typeface="Arial" pitchFamily="34" charset="0"/>
                <a:ea typeface="Arial" pitchFamily="34" charset="-122"/>
                <a:cs typeface="Arial" pitchFamily="34" charset="-120"/>
              </a:rPr>
              <a:t>× направления</a:t>
            </a:r>
            <a:endParaRPr lang="en-US" sz="2000" dirty="0"/>
          </a:p>
          <a:p>
            <a:pPr indent="0" marL="0">
              <a:buNone/>
            </a:pPr>
            <a:r>
              <a:rPr lang="en-US" sz="2000" dirty="0">
                <a:solidFill>
                  <a:srgbClr val="566776"/>
                </a:solidFill>
                <a:latin typeface="Arial" pitchFamily="34" charset="0"/>
                <a:ea typeface="Arial" pitchFamily="34" charset="-122"/>
                <a:cs typeface="Arial" pitchFamily="34" charset="-120"/>
              </a:rPr>
              <a:t>× поля паспорта</a:t>
            </a:r>
            <a:endParaRPr lang="en-US" sz="2000" dirty="0"/>
          </a:p>
        </p:txBody>
      </p:sp>
      <p:sp>
        <p:nvSpPr>
          <p:cNvPr id="25" name="Shape 2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6" name="Text 2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741 позиция — предлагаемая структура данных, а не требование заполнить всё для каждой задачи.</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ИИ И ОТВЕТСТВЕННОСТЬ</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Инструмент помогает — человек проверяет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Предлагаемый порядок работы с ИИ не заменяет первоисточник и согласование доступа.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19, с. 22 · S04, S08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31</a:t>
            </a:r>
            <a:endParaRPr lang="en-US" sz="1300" dirty="0"/>
          </a:p>
        </p:txBody>
      </p:sp>
      <p:sp>
        <p:nvSpPr>
          <p:cNvPr id="11" name="Shape 8"/>
          <p:cNvSpPr/>
          <p:nvPr/>
        </p:nvSpPr>
        <p:spPr>
          <a:xfrm>
            <a:off x="502920" y="2103120"/>
            <a:ext cx="3566160" cy="3310128"/>
          </a:xfrm>
          <a:prstGeom prst="roundRect">
            <a:avLst>
              <a:gd name="adj" fmla="val 3315"/>
            </a:avLst>
          </a:prstGeom>
          <a:solidFill>
            <a:srgbClr val="FFFFFF"/>
          </a:solidFill>
          <a:ln w="8890">
            <a:solidFill>
              <a:srgbClr val="DEDCD5"/>
            </a:solidFill>
            <a:prstDash val="solid"/>
          </a:ln>
        </p:spPr>
      </p:sp>
      <p:sp>
        <p:nvSpPr>
          <p:cNvPr id="12" name="Shape 9"/>
          <p:cNvSpPr/>
          <p:nvPr/>
        </p:nvSpPr>
        <p:spPr>
          <a:xfrm>
            <a:off x="502920" y="2103120"/>
            <a:ext cx="50292" cy="3310128"/>
          </a:xfrm>
          <a:prstGeom prst="rect">
            <a:avLst/>
          </a:prstGeom>
          <a:solidFill>
            <a:srgbClr val="BC8742"/>
          </a:solidFill>
          <a:ln w="8890">
            <a:solidFill>
              <a:srgbClr val="BC8742"/>
            </a:solidFill>
            <a:prstDash val="solid"/>
          </a:ln>
        </p:spPr>
      </p:sp>
      <p:sp>
        <p:nvSpPr>
          <p:cNvPr id="13" name="Text 10"/>
          <p:cNvSpPr/>
          <p:nvPr/>
        </p:nvSpPr>
        <p:spPr>
          <a:xfrm>
            <a:off x="704088"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BC8742"/>
                </a:solidFill>
                <a:latin typeface="Arial" pitchFamily="34" charset="0"/>
                <a:ea typeface="Arial" pitchFamily="34" charset="-122"/>
                <a:cs typeface="Arial" pitchFamily="34" charset="-120"/>
              </a:rPr>
              <a:t>ДОПУСТИМАЯ ПОМОЩЬ</a:t>
            </a:r>
            <a:endParaRPr lang="en-US" sz="1200" dirty="0"/>
          </a:p>
        </p:txBody>
      </p:sp>
      <p:sp>
        <p:nvSpPr>
          <p:cNvPr id="14" name="Text 11"/>
          <p:cNvSpPr/>
          <p:nvPr/>
        </p:nvSpPr>
        <p:spPr>
          <a:xfrm>
            <a:off x="704088"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Структура</a:t>
            </a:r>
            <a:endParaRPr lang="en-US" sz="2400" dirty="0"/>
          </a:p>
        </p:txBody>
      </p:sp>
      <p:sp>
        <p:nvSpPr>
          <p:cNvPr id="15" name="Text 12"/>
          <p:cNvSpPr/>
          <p:nvPr/>
        </p:nvSpPr>
        <p:spPr>
          <a:xfrm>
            <a:off x="704088" y="3611880"/>
            <a:ext cx="3163824" cy="1591056"/>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Сформулировать вопрос, разложить задачу на шаги, упростить черновик.</a:t>
            </a:r>
            <a:endParaRPr lang="en-US" sz="1800" dirty="0"/>
          </a:p>
        </p:txBody>
      </p:sp>
      <p:sp>
        <p:nvSpPr>
          <p:cNvPr id="16" name="Shape 13"/>
          <p:cNvSpPr/>
          <p:nvPr/>
        </p:nvSpPr>
        <p:spPr>
          <a:xfrm>
            <a:off x="4315968" y="2103120"/>
            <a:ext cx="3566160" cy="3310128"/>
          </a:xfrm>
          <a:prstGeom prst="roundRect">
            <a:avLst>
              <a:gd name="adj" fmla="val 3315"/>
            </a:avLst>
          </a:prstGeom>
          <a:solidFill>
            <a:srgbClr val="FFFFFF"/>
          </a:solidFill>
          <a:ln w="8890">
            <a:solidFill>
              <a:srgbClr val="DEDCD5"/>
            </a:solidFill>
            <a:prstDash val="solid"/>
          </a:ln>
        </p:spPr>
      </p:sp>
      <p:sp>
        <p:nvSpPr>
          <p:cNvPr id="17" name="Shape 14"/>
          <p:cNvSpPr/>
          <p:nvPr/>
        </p:nvSpPr>
        <p:spPr>
          <a:xfrm>
            <a:off x="4315968" y="2103120"/>
            <a:ext cx="50292" cy="3310128"/>
          </a:xfrm>
          <a:prstGeom prst="rect">
            <a:avLst/>
          </a:prstGeom>
          <a:solidFill>
            <a:srgbClr val="237B78"/>
          </a:solidFill>
          <a:ln w="8890">
            <a:solidFill>
              <a:srgbClr val="237B78"/>
            </a:solidFill>
            <a:prstDash val="solid"/>
          </a:ln>
        </p:spPr>
      </p:sp>
      <p:sp>
        <p:nvSpPr>
          <p:cNvPr id="18" name="Text 15"/>
          <p:cNvSpPr/>
          <p:nvPr/>
        </p:nvSpPr>
        <p:spPr>
          <a:xfrm>
            <a:off x="4517136"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237B78"/>
                </a:solidFill>
                <a:latin typeface="Arial" pitchFamily="34" charset="0"/>
                <a:ea typeface="Arial" pitchFamily="34" charset="-122"/>
                <a:cs typeface="Arial" pitchFamily="34" charset="-120"/>
              </a:rPr>
              <a:t>ОБЯЗАТЕЛЬНАЯ РАБОТА</a:t>
            </a:r>
            <a:endParaRPr lang="en-US" sz="1200" dirty="0"/>
          </a:p>
        </p:txBody>
      </p:sp>
      <p:sp>
        <p:nvSpPr>
          <p:cNvPr id="19" name="Text 16"/>
          <p:cNvSpPr/>
          <p:nvPr/>
        </p:nvSpPr>
        <p:spPr>
          <a:xfrm>
            <a:off x="4517136"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Проверка</a:t>
            </a:r>
            <a:endParaRPr lang="en-US" sz="2400" dirty="0"/>
          </a:p>
        </p:txBody>
      </p:sp>
      <p:sp>
        <p:nvSpPr>
          <p:cNvPr id="20" name="Text 17"/>
          <p:cNvSpPr/>
          <p:nvPr/>
        </p:nvSpPr>
        <p:spPr>
          <a:xfrm>
            <a:off x="4517136" y="3611880"/>
            <a:ext cx="3163824" cy="1591056"/>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Найти первоисточник, проверить существенные сведения и отметить вклад ИИ.</a:t>
            </a:r>
            <a:endParaRPr lang="en-US" sz="1800" dirty="0"/>
          </a:p>
        </p:txBody>
      </p:sp>
      <p:sp>
        <p:nvSpPr>
          <p:cNvPr id="21" name="Shape 18"/>
          <p:cNvSpPr/>
          <p:nvPr/>
        </p:nvSpPr>
        <p:spPr>
          <a:xfrm>
            <a:off x="8129016" y="2103120"/>
            <a:ext cx="3566160" cy="3310128"/>
          </a:xfrm>
          <a:prstGeom prst="roundRect">
            <a:avLst>
              <a:gd name="adj" fmla="val 3315"/>
            </a:avLst>
          </a:prstGeom>
          <a:solidFill>
            <a:srgbClr val="FFFFFF"/>
          </a:solidFill>
          <a:ln w="8890">
            <a:solidFill>
              <a:srgbClr val="DEDCD5"/>
            </a:solidFill>
            <a:prstDash val="solid"/>
          </a:ln>
        </p:spPr>
      </p:sp>
      <p:sp>
        <p:nvSpPr>
          <p:cNvPr id="22" name="Shape 19"/>
          <p:cNvSpPr/>
          <p:nvPr/>
        </p:nvSpPr>
        <p:spPr>
          <a:xfrm>
            <a:off x="8129016" y="2103120"/>
            <a:ext cx="50292" cy="3310128"/>
          </a:xfrm>
          <a:prstGeom prst="rect">
            <a:avLst/>
          </a:prstGeom>
          <a:solidFill>
            <a:srgbClr val="3A7196"/>
          </a:solidFill>
          <a:ln w="8890">
            <a:solidFill>
              <a:srgbClr val="3A7196"/>
            </a:solidFill>
            <a:prstDash val="solid"/>
          </a:ln>
        </p:spPr>
      </p:sp>
      <p:sp>
        <p:nvSpPr>
          <p:cNvPr id="23" name="Text 20"/>
          <p:cNvSpPr/>
          <p:nvPr/>
        </p:nvSpPr>
        <p:spPr>
          <a:xfrm>
            <a:off x="8330184" y="2267712"/>
            <a:ext cx="3163824" cy="256032"/>
          </a:xfrm>
          <a:prstGeom prst="rect">
            <a:avLst/>
          </a:prstGeom>
          <a:noFill/>
          <a:ln/>
        </p:spPr>
        <p:txBody>
          <a:bodyPr wrap="square" lIns="0" tIns="0" rIns="0" bIns="0" rtlCol="0" anchor="ctr">
            <a:normAutofit/>
          </a:bodyPr>
          <a:lstStyle/>
          <a:p>
            <a:pPr indent="0" marL="0">
              <a:buNone/>
            </a:pPr>
            <a:r>
              <a:rPr lang="en-US" sz="1200" b="1" dirty="0">
                <a:solidFill>
                  <a:srgbClr val="3A7196"/>
                </a:solidFill>
                <a:latin typeface="Arial" pitchFamily="34" charset="0"/>
                <a:ea typeface="Arial" pitchFamily="34" charset="-122"/>
                <a:cs typeface="Arial" pitchFamily="34" charset="-120"/>
              </a:rPr>
              <a:t>ГРАНИЦЫ</a:t>
            </a:r>
            <a:endParaRPr lang="en-US" sz="1200" dirty="0"/>
          </a:p>
        </p:txBody>
      </p:sp>
      <p:sp>
        <p:nvSpPr>
          <p:cNvPr id="24" name="Text 21"/>
          <p:cNvSpPr/>
          <p:nvPr/>
        </p:nvSpPr>
        <p:spPr>
          <a:xfrm>
            <a:off x="8330184" y="2697480"/>
            <a:ext cx="3163824" cy="777240"/>
          </a:xfrm>
          <a:prstGeom prst="rect">
            <a:avLst/>
          </a:prstGeom>
          <a:noFill/>
          <a:ln/>
        </p:spPr>
        <p:txBody>
          <a:bodyPr wrap="square" lIns="0" tIns="0" rIns="0" bIns="0" rtlCol="0" anchor="t">
            <a:normAutofit/>
          </a:bodyPr>
          <a:lstStyle/>
          <a:p>
            <a:pPr indent="0" marL="0">
              <a:buNone/>
            </a:pPr>
            <a:r>
              <a:rPr lang="en-US" sz="2400" b="1" dirty="0">
                <a:solidFill>
                  <a:srgbClr val="18364B"/>
                </a:solidFill>
                <a:latin typeface="Arial" pitchFamily="34" charset="0"/>
                <a:ea typeface="Arial" pitchFamily="34" charset="-122"/>
                <a:cs typeface="Arial" pitchFamily="34" charset="-120"/>
              </a:rPr>
              <a:t>Данные и права</a:t>
            </a:r>
            <a:endParaRPr lang="en-US" sz="2400" dirty="0"/>
          </a:p>
        </p:txBody>
      </p:sp>
      <p:sp>
        <p:nvSpPr>
          <p:cNvPr id="25" name="Text 22"/>
          <p:cNvSpPr/>
          <p:nvPr/>
        </p:nvSpPr>
        <p:spPr>
          <a:xfrm>
            <a:off x="8330184" y="3611880"/>
            <a:ext cx="3163824" cy="1591056"/>
          </a:xfrm>
          <a:prstGeom prst="rect">
            <a:avLst/>
          </a:prstGeom>
          <a:noFill/>
          <a:ln/>
        </p:spPr>
        <p:txBody>
          <a:bodyPr wrap="square" lIns="0" tIns="0" rIns="0" bIns="0" rtlCol="0" anchor="t">
            <a:normAutofit/>
          </a:bodyPr>
          <a:lstStyle/>
          <a:p>
            <a:pPr indent="0" marL="0">
              <a:buNone/>
            </a:pPr>
            <a:r>
              <a:rPr lang="en-US" sz="1800" dirty="0">
                <a:solidFill>
                  <a:srgbClr val="566776"/>
                </a:solidFill>
                <a:latin typeface="Arial" pitchFamily="34" charset="0"/>
                <a:ea typeface="Arial" pitchFamily="34" charset="-122"/>
                <a:cs typeface="Arial" pitchFamily="34" charset="-120"/>
              </a:rPr>
              <a:t>Не передавать закрытые сведения автоматически. Проверить основания использования.</a:t>
            </a:r>
            <a:endParaRPr lang="en-US" sz="18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Бесплатное чтение материала не означает разрешение свободно перерабатывать и распространять его.</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ПРИЁМКА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Решение относится к конкретной версии</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Критерии, доказательства, замечания и условия повторного рассмотрения фиксируются.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21, с. 24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32</a:t>
            </a:r>
            <a:endParaRPr lang="en-US" sz="1300" dirty="0"/>
          </a:p>
        </p:txBody>
      </p:sp>
      <p:sp>
        <p:nvSpPr>
          <p:cNvPr id="11" name="Shape 8"/>
          <p:cNvSpPr/>
          <p:nvPr/>
        </p:nvSpPr>
        <p:spPr>
          <a:xfrm>
            <a:off x="502920" y="2057400"/>
            <a:ext cx="5458968" cy="1426464"/>
          </a:xfrm>
          <a:prstGeom prst="roundRect">
            <a:avLst>
              <a:gd name="adj" fmla="val 6410"/>
            </a:avLst>
          </a:prstGeom>
          <a:solidFill>
            <a:srgbClr val="FFFFFF"/>
          </a:solidFill>
          <a:ln w="8890">
            <a:solidFill>
              <a:srgbClr val="DEDCD5"/>
            </a:solidFill>
            <a:prstDash val="solid"/>
          </a:ln>
        </p:spPr>
      </p:sp>
      <p:sp>
        <p:nvSpPr>
          <p:cNvPr id="12" name="Shape 9"/>
          <p:cNvSpPr/>
          <p:nvPr/>
        </p:nvSpPr>
        <p:spPr>
          <a:xfrm>
            <a:off x="502920" y="2057400"/>
            <a:ext cx="50292" cy="1426464"/>
          </a:xfrm>
          <a:prstGeom prst="rect">
            <a:avLst/>
          </a:prstGeom>
          <a:solidFill>
            <a:srgbClr val="237B78"/>
          </a:solidFill>
          <a:ln w="8890">
            <a:solidFill>
              <a:srgbClr val="237B78"/>
            </a:solidFill>
            <a:prstDash val="solid"/>
          </a:ln>
        </p:spPr>
      </p:sp>
      <p:sp>
        <p:nvSpPr>
          <p:cNvPr id="13" name="Text 10"/>
          <p:cNvSpPr/>
          <p:nvPr/>
        </p:nvSpPr>
        <p:spPr>
          <a:xfrm>
            <a:off x="704088" y="2231136"/>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Принята</a:t>
            </a:r>
            <a:endParaRPr lang="en-US" sz="2300" dirty="0"/>
          </a:p>
        </p:txBody>
      </p:sp>
      <p:sp>
        <p:nvSpPr>
          <p:cNvPr id="14" name="Text 11"/>
          <p:cNvSpPr/>
          <p:nvPr/>
        </p:nvSpPr>
        <p:spPr>
          <a:xfrm>
            <a:off x="704088" y="2834640"/>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Требования выполнены; ограничения остаются.</a:t>
            </a:r>
            <a:endParaRPr lang="en-US" sz="1700" dirty="0"/>
          </a:p>
        </p:txBody>
      </p:sp>
      <p:sp>
        <p:nvSpPr>
          <p:cNvPr id="15" name="Shape 12"/>
          <p:cNvSpPr/>
          <p:nvPr/>
        </p:nvSpPr>
        <p:spPr>
          <a:xfrm>
            <a:off x="6208776" y="2057400"/>
            <a:ext cx="5458968" cy="1426464"/>
          </a:xfrm>
          <a:prstGeom prst="roundRect">
            <a:avLst>
              <a:gd name="adj" fmla="val 6410"/>
            </a:avLst>
          </a:prstGeom>
          <a:solidFill>
            <a:srgbClr val="FFFFFF"/>
          </a:solidFill>
          <a:ln w="8890">
            <a:solidFill>
              <a:srgbClr val="DEDCD5"/>
            </a:solidFill>
            <a:prstDash val="solid"/>
          </a:ln>
        </p:spPr>
      </p:sp>
      <p:sp>
        <p:nvSpPr>
          <p:cNvPr id="16" name="Shape 13"/>
          <p:cNvSpPr/>
          <p:nvPr/>
        </p:nvSpPr>
        <p:spPr>
          <a:xfrm>
            <a:off x="6208776" y="2057400"/>
            <a:ext cx="50292" cy="1426464"/>
          </a:xfrm>
          <a:prstGeom prst="rect">
            <a:avLst/>
          </a:prstGeom>
          <a:solidFill>
            <a:srgbClr val="BC8742"/>
          </a:solidFill>
          <a:ln w="8890">
            <a:solidFill>
              <a:srgbClr val="BC8742"/>
            </a:solidFill>
            <a:prstDash val="solid"/>
          </a:ln>
        </p:spPr>
      </p:sp>
      <p:sp>
        <p:nvSpPr>
          <p:cNvPr id="17" name="Text 14"/>
          <p:cNvSpPr/>
          <p:nvPr/>
        </p:nvSpPr>
        <p:spPr>
          <a:xfrm>
            <a:off x="6409944" y="2231136"/>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Нужна доработка</a:t>
            </a:r>
            <a:endParaRPr lang="en-US" sz="2300" dirty="0"/>
          </a:p>
        </p:txBody>
      </p:sp>
      <p:sp>
        <p:nvSpPr>
          <p:cNvPr id="18" name="Text 15"/>
          <p:cNvSpPr/>
          <p:nvPr/>
        </p:nvSpPr>
        <p:spPr>
          <a:xfrm>
            <a:off x="6409944" y="2834640"/>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Есть конкретные замечания и условия повторной проверки.</a:t>
            </a:r>
            <a:endParaRPr lang="en-US" sz="1700" dirty="0"/>
          </a:p>
        </p:txBody>
      </p:sp>
      <p:sp>
        <p:nvSpPr>
          <p:cNvPr id="19" name="Shape 16"/>
          <p:cNvSpPr/>
          <p:nvPr/>
        </p:nvSpPr>
        <p:spPr>
          <a:xfrm>
            <a:off x="502920" y="3694176"/>
            <a:ext cx="5458968" cy="1426464"/>
          </a:xfrm>
          <a:prstGeom prst="roundRect">
            <a:avLst>
              <a:gd name="adj" fmla="val 6410"/>
            </a:avLst>
          </a:prstGeom>
          <a:solidFill>
            <a:srgbClr val="FFFFFF"/>
          </a:solidFill>
          <a:ln w="8890">
            <a:solidFill>
              <a:srgbClr val="DEDCD5"/>
            </a:solidFill>
            <a:prstDash val="solid"/>
          </a:ln>
        </p:spPr>
      </p:sp>
      <p:sp>
        <p:nvSpPr>
          <p:cNvPr id="20" name="Shape 17"/>
          <p:cNvSpPr/>
          <p:nvPr/>
        </p:nvSpPr>
        <p:spPr>
          <a:xfrm>
            <a:off x="502920" y="3694176"/>
            <a:ext cx="50292" cy="1426464"/>
          </a:xfrm>
          <a:prstGeom prst="rect">
            <a:avLst/>
          </a:prstGeom>
          <a:solidFill>
            <a:srgbClr val="3A7196"/>
          </a:solidFill>
          <a:ln w="8890">
            <a:solidFill>
              <a:srgbClr val="3A7196"/>
            </a:solidFill>
            <a:prstDash val="solid"/>
          </a:ln>
        </p:spPr>
      </p:sp>
      <p:sp>
        <p:nvSpPr>
          <p:cNvPr id="21" name="Text 18"/>
          <p:cNvSpPr/>
          <p:nvPr/>
        </p:nvSpPr>
        <p:spPr>
          <a:xfrm>
            <a:off x="704088" y="3867912"/>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Приостановлена</a:t>
            </a:r>
            <a:endParaRPr lang="en-US" sz="2300" dirty="0"/>
          </a:p>
        </p:txBody>
      </p:sp>
      <p:sp>
        <p:nvSpPr>
          <p:cNvPr id="22" name="Text 19"/>
          <p:cNvSpPr/>
          <p:nvPr/>
        </p:nvSpPr>
        <p:spPr>
          <a:xfrm>
            <a:off x="704088" y="4471416"/>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Назван вопрос, который блокирует решение.</a:t>
            </a:r>
            <a:endParaRPr lang="en-US" sz="1700" dirty="0"/>
          </a:p>
        </p:txBody>
      </p:sp>
      <p:sp>
        <p:nvSpPr>
          <p:cNvPr id="23" name="Shape 20"/>
          <p:cNvSpPr/>
          <p:nvPr/>
        </p:nvSpPr>
        <p:spPr>
          <a:xfrm>
            <a:off x="6208776" y="3694176"/>
            <a:ext cx="5458968" cy="1426464"/>
          </a:xfrm>
          <a:prstGeom prst="roundRect">
            <a:avLst>
              <a:gd name="adj" fmla="val 6410"/>
            </a:avLst>
          </a:prstGeom>
          <a:solidFill>
            <a:srgbClr val="FFFFFF"/>
          </a:solidFill>
          <a:ln w="8890">
            <a:solidFill>
              <a:srgbClr val="DEDCD5"/>
            </a:solidFill>
            <a:prstDash val="solid"/>
          </a:ln>
        </p:spPr>
      </p:sp>
      <p:sp>
        <p:nvSpPr>
          <p:cNvPr id="24" name="Shape 21"/>
          <p:cNvSpPr/>
          <p:nvPr/>
        </p:nvSpPr>
        <p:spPr>
          <a:xfrm>
            <a:off x="6208776" y="3694176"/>
            <a:ext cx="50292" cy="1426464"/>
          </a:xfrm>
          <a:prstGeom prst="rect">
            <a:avLst/>
          </a:prstGeom>
          <a:solidFill>
            <a:srgbClr val="566776"/>
          </a:solidFill>
          <a:ln w="8890">
            <a:solidFill>
              <a:srgbClr val="566776"/>
            </a:solidFill>
            <a:prstDash val="solid"/>
          </a:ln>
        </p:spPr>
      </p:sp>
      <p:sp>
        <p:nvSpPr>
          <p:cNvPr id="25" name="Text 22"/>
          <p:cNvSpPr/>
          <p:nvPr/>
        </p:nvSpPr>
        <p:spPr>
          <a:xfrm>
            <a:off x="6409944" y="3867912"/>
            <a:ext cx="5029200" cy="429768"/>
          </a:xfrm>
          <a:prstGeom prst="rect">
            <a:avLst/>
          </a:prstGeom>
          <a:noFill/>
          <a:ln/>
        </p:spPr>
        <p:txBody>
          <a:bodyPr wrap="square" lIns="0" tIns="0" rIns="0" bIns="0" rtlCol="0" anchor="ctr">
            <a:normAutofit/>
          </a:bodyPr>
          <a:lstStyle/>
          <a:p>
            <a:pPr indent="0" marL="0">
              <a:buNone/>
            </a:pPr>
            <a:r>
              <a:rPr lang="en-US" sz="2300" b="1" dirty="0">
                <a:solidFill>
                  <a:srgbClr val="18364B"/>
                </a:solidFill>
                <a:latin typeface="Arial" pitchFamily="34" charset="0"/>
                <a:ea typeface="Arial" pitchFamily="34" charset="-122"/>
                <a:cs typeface="Arial" pitchFamily="34" charset="-120"/>
              </a:rPr>
              <a:t>Завершена без приёмки</a:t>
            </a:r>
            <a:endParaRPr lang="en-US" sz="2300" dirty="0"/>
          </a:p>
        </p:txBody>
      </p:sp>
      <p:sp>
        <p:nvSpPr>
          <p:cNvPr id="26" name="Text 23"/>
          <p:cNvSpPr/>
          <p:nvPr/>
        </p:nvSpPr>
        <p:spPr>
          <a:xfrm>
            <a:off x="6409944" y="4471416"/>
            <a:ext cx="5020056"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Сделанное и права описаны без выдуманного успеха.</a:t>
            </a:r>
            <a:endParaRPr lang="en-US" sz="1700" dirty="0"/>
          </a:p>
        </p:txBody>
      </p:sp>
      <p:sp>
        <p:nvSpPr>
          <p:cNvPr id="27" name="Shape 24"/>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8" name="Text 25"/>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Три отдельных решения: принять работу / разрешить публикацию / продолжить личный маршрут.</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ВОСЕМЬ ФОРМ ТОМА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Общий язык участника и мастерской</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Формы на слайдах — обзор. Заполняемые версии находятся в Word-документе Тома II.</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формы А–З, с. 28–36</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33</a:t>
            </a:r>
            <a:endParaRPr lang="en-US" sz="1300" dirty="0"/>
          </a:p>
        </p:txBody>
      </p:sp>
      <p:sp>
        <p:nvSpPr>
          <p:cNvPr id="11" name="Shape 8"/>
          <p:cNvSpPr/>
          <p:nvPr/>
        </p:nvSpPr>
        <p:spPr>
          <a:xfrm>
            <a:off x="502920" y="2075688"/>
            <a:ext cx="5458968" cy="694944"/>
          </a:xfrm>
          <a:prstGeom prst="roundRect">
            <a:avLst>
              <a:gd name="adj" fmla="val 10526"/>
            </a:avLst>
          </a:prstGeom>
          <a:solidFill>
            <a:srgbClr val="FFFFFF"/>
          </a:solidFill>
          <a:ln w="8890">
            <a:solidFill>
              <a:srgbClr val="DEDCD5"/>
            </a:solidFill>
            <a:prstDash val="solid"/>
          </a:ln>
        </p:spPr>
      </p:sp>
      <p:sp>
        <p:nvSpPr>
          <p:cNvPr id="12" name="Text 9"/>
          <p:cNvSpPr/>
          <p:nvPr/>
        </p:nvSpPr>
        <p:spPr>
          <a:xfrm>
            <a:off x="658368" y="2212848"/>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А / 01</a:t>
            </a:r>
            <a:endParaRPr lang="en-US" sz="1300" dirty="0"/>
          </a:p>
        </p:txBody>
      </p:sp>
      <p:sp>
        <p:nvSpPr>
          <p:cNvPr id="13" name="Text 10"/>
          <p:cNvSpPr/>
          <p:nvPr/>
        </p:nvSpPr>
        <p:spPr>
          <a:xfrm>
            <a:off x="1600200" y="2176272"/>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Личный маршрут</a:t>
            </a:r>
            <a:endParaRPr lang="en-US" sz="1850" dirty="0"/>
          </a:p>
        </p:txBody>
      </p:sp>
      <p:sp>
        <p:nvSpPr>
          <p:cNvPr id="14" name="Shape 11"/>
          <p:cNvSpPr/>
          <p:nvPr/>
        </p:nvSpPr>
        <p:spPr>
          <a:xfrm>
            <a:off x="502920" y="2907792"/>
            <a:ext cx="5458968" cy="694944"/>
          </a:xfrm>
          <a:prstGeom prst="roundRect">
            <a:avLst>
              <a:gd name="adj" fmla="val 10526"/>
            </a:avLst>
          </a:prstGeom>
          <a:solidFill>
            <a:srgbClr val="FFFFFF"/>
          </a:solidFill>
          <a:ln w="8890">
            <a:solidFill>
              <a:srgbClr val="DEDCD5"/>
            </a:solidFill>
            <a:prstDash val="solid"/>
          </a:ln>
        </p:spPr>
      </p:sp>
      <p:sp>
        <p:nvSpPr>
          <p:cNvPr id="15" name="Text 12"/>
          <p:cNvSpPr/>
          <p:nvPr/>
        </p:nvSpPr>
        <p:spPr>
          <a:xfrm>
            <a:off x="658368" y="3044952"/>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Б / 02</a:t>
            </a:r>
            <a:endParaRPr lang="en-US" sz="1300" dirty="0"/>
          </a:p>
        </p:txBody>
      </p:sp>
      <p:sp>
        <p:nvSpPr>
          <p:cNvPr id="16" name="Text 13"/>
          <p:cNvSpPr/>
          <p:nvPr/>
        </p:nvSpPr>
        <p:spPr>
          <a:xfrm>
            <a:off x="1600200" y="3008376"/>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Источник и культурная работа</a:t>
            </a:r>
            <a:endParaRPr lang="en-US" sz="1850" dirty="0"/>
          </a:p>
        </p:txBody>
      </p:sp>
      <p:sp>
        <p:nvSpPr>
          <p:cNvPr id="17" name="Shape 14"/>
          <p:cNvSpPr/>
          <p:nvPr/>
        </p:nvSpPr>
        <p:spPr>
          <a:xfrm>
            <a:off x="502920" y="3739896"/>
            <a:ext cx="5458968" cy="694944"/>
          </a:xfrm>
          <a:prstGeom prst="roundRect">
            <a:avLst>
              <a:gd name="adj" fmla="val 10526"/>
            </a:avLst>
          </a:prstGeom>
          <a:solidFill>
            <a:srgbClr val="FFFFFF"/>
          </a:solidFill>
          <a:ln w="8890">
            <a:solidFill>
              <a:srgbClr val="DEDCD5"/>
            </a:solidFill>
            <a:prstDash val="solid"/>
          </a:ln>
        </p:spPr>
      </p:sp>
      <p:sp>
        <p:nvSpPr>
          <p:cNvPr id="18" name="Text 15"/>
          <p:cNvSpPr/>
          <p:nvPr/>
        </p:nvSpPr>
        <p:spPr>
          <a:xfrm>
            <a:off x="658368" y="3877056"/>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В / 03</a:t>
            </a:r>
            <a:endParaRPr lang="en-US" sz="1300" dirty="0"/>
          </a:p>
        </p:txBody>
      </p:sp>
      <p:sp>
        <p:nvSpPr>
          <p:cNvPr id="19" name="Text 16"/>
          <p:cNvSpPr/>
          <p:nvPr/>
        </p:nvSpPr>
        <p:spPr>
          <a:xfrm>
            <a:off x="1600200" y="3840480"/>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Протокол наблюдения</a:t>
            </a:r>
            <a:endParaRPr lang="en-US" sz="1850" dirty="0"/>
          </a:p>
        </p:txBody>
      </p:sp>
      <p:sp>
        <p:nvSpPr>
          <p:cNvPr id="20" name="Shape 17"/>
          <p:cNvSpPr/>
          <p:nvPr/>
        </p:nvSpPr>
        <p:spPr>
          <a:xfrm>
            <a:off x="502920" y="4572000"/>
            <a:ext cx="5458968" cy="694944"/>
          </a:xfrm>
          <a:prstGeom prst="roundRect">
            <a:avLst>
              <a:gd name="adj" fmla="val 10526"/>
            </a:avLst>
          </a:prstGeom>
          <a:solidFill>
            <a:srgbClr val="FFFFFF"/>
          </a:solidFill>
          <a:ln w="8890">
            <a:solidFill>
              <a:srgbClr val="DEDCD5"/>
            </a:solidFill>
            <a:prstDash val="solid"/>
          </a:ln>
        </p:spPr>
      </p:sp>
      <p:sp>
        <p:nvSpPr>
          <p:cNvPr id="21" name="Text 18"/>
          <p:cNvSpPr/>
          <p:nvPr/>
        </p:nvSpPr>
        <p:spPr>
          <a:xfrm>
            <a:off x="658368" y="4709160"/>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Г / 04</a:t>
            </a:r>
            <a:endParaRPr lang="en-US" sz="1300" dirty="0"/>
          </a:p>
        </p:txBody>
      </p:sp>
      <p:sp>
        <p:nvSpPr>
          <p:cNvPr id="22" name="Text 19"/>
          <p:cNvSpPr/>
          <p:nvPr/>
        </p:nvSpPr>
        <p:spPr>
          <a:xfrm>
            <a:off x="1600200" y="4672584"/>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Паспорт проекта · 13 полей</a:t>
            </a:r>
            <a:endParaRPr lang="en-US" sz="1850" dirty="0"/>
          </a:p>
        </p:txBody>
      </p:sp>
      <p:sp>
        <p:nvSpPr>
          <p:cNvPr id="23" name="Shape 20"/>
          <p:cNvSpPr/>
          <p:nvPr/>
        </p:nvSpPr>
        <p:spPr>
          <a:xfrm>
            <a:off x="6217920" y="2075688"/>
            <a:ext cx="5458968" cy="694944"/>
          </a:xfrm>
          <a:prstGeom prst="roundRect">
            <a:avLst>
              <a:gd name="adj" fmla="val 10526"/>
            </a:avLst>
          </a:prstGeom>
          <a:solidFill>
            <a:srgbClr val="FFFFFF"/>
          </a:solidFill>
          <a:ln w="8890">
            <a:solidFill>
              <a:srgbClr val="DEDCD5"/>
            </a:solidFill>
            <a:prstDash val="solid"/>
          </a:ln>
        </p:spPr>
      </p:sp>
      <p:sp>
        <p:nvSpPr>
          <p:cNvPr id="24" name="Text 21"/>
          <p:cNvSpPr/>
          <p:nvPr/>
        </p:nvSpPr>
        <p:spPr>
          <a:xfrm>
            <a:off x="6373368" y="2212848"/>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Д / 05</a:t>
            </a:r>
            <a:endParaRPr lang="en-US" sz="1300" dirty="0"/>
          </a:p>
        </p:txBody>
      </p:sp>
      <p:sp>
        <p:nvSpPr>
          <p:cNvPr id="25" name="Text 22"/>
          <p:cNvSpPr/>
          <p:nvPr/>
        </p:nvSpPr>
        <p:spPr>
          <a:xfrm>
            <a:off x="7315200" y="2176272"/>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Ресурсы и связи</a:t>
            </a:r>
            <a:endParaRPr lang="en-US" sz="1850" dirty="0"/>
          </a:p>
        </p:txBody>
      </p:sp>
      <p:sp>
        <p:nvSpPr>
          <p:cNvPr id="26" name="Shape 23"/>
          <p:cNvSpPr/>
          <p:nvPr/>
        </p:nvSpPr>
        <p:spPr>
          <a:xfrm>
            <a:off x="6217920" y="2907792"/>
            <a:ext cx="5458968" cy="694944"/>
          </a:xfrm>
          <a:prstGeom prst="roundRect">
            <a:avLst>
              <a:gd name="adj" fmla="val 10526"/>
            </a:avLst>
          </a:prstGeom>
          <a:solidFill>
            <a:srgbClr val="FFFFFF"/>
          </a:solidFill>
          <a:ln w="8890">
            <a:solidFill>
              <a:srgbClr val="DEDCD5"/>
            </a:solidFill>
            <a:prstDash val="solid"/>
          </a:ln>
        </p:spPr>
      </p:sp>
      <p:sp>
        <p:nvSpPr>
          <p:cNvPr id="27" name="Text 24"/>
          <p:cNvSpPr/>
          <p:nvPr/>
        </p:nvSpPr>
        <p:spPr>
          <a:xfrm>
            <a:off x="6373368" y="3044952"/>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Е / 06</a:t>
            </a:r>
            <a:endParaRPr lang="en-US" sz="1300" dirty="0"/>
          </a:p>
        </p:txBody>
      </p:sp>
      <p:sp>
        <p:nvSpPr>
          <p:cNvPr id="28" name="Text 25"/>
          <p:cNvSpPr/>
          <p:nvPr/>
        </p:nvSpPr>
        <p:spPr>
          <a:xfrm>
            <a:off x="7315200" y="3008376"/>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Готовность и результат · 20 проверок</a:t>
            </a:r>
            <a:endParaRPr lang="en-US" sz="1850" dirty="0"/>
          </a:p>
        </p:txBody>
      </p:sp>
      <p:sp>
        <p:nvSpPr>
          <p:cNvPr id="29" name="Shape 26"/>
          <p:cNvSpPr/>
          <p:nvPr/>
        </p:nvSpPr>
        <p:spPr>
          <a:xfrm>
            <a:off x="6217920" y="3739896"/>
            <a:ext cx="5458968" cy="694944"/>
          </a:xfrm>
          <a:prstGeom prst="roundRect">
            <a:avLst>
              <a:gd name="adj" fmla="val 10526"/>
            </a:avLst>
          </a:prstGeom>
          <a:solidFill>
            <a:srgbClr val="FFFFFF"/>
          </a:solidFill>
          <a:ln w="8890">
            <a:solidFill>
              <a:srgbClr val="DEDCD5"/>
            </a:solidFill>
            <a:prstDash val="solid"/>
          </a:ln>
        </p:spPr>
      </p:sp>
      <p:sp>
        <p:nvSpPr>
          <p:cNvPr id="30" name="Text 27"/>
          <p:cNvSpPr/>
          <p:nvPr/>
        </p:nvSpPr>
        <p:spPr>
          <a:xfrm>
            <a:off x="6373368" y="3877056"/>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Ж / 07</a:t>
            </a:r>
            <a:endParaRPr lang="en-US" sz="1300" dirty="0"/>
          </a:p>
        </p:txBody>
      </p:sp>
      <p:sp>
        <p:nvSpPr>
          <p:cNvPr id="31" name="Text 28"/>
          <p:cNvSpPr/>
          <p:nvPr/>
        </p:nvSpPr>
        <p:spPr>
          <a:xfrm>
            <a:off x="7315200" y="3840480"/>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Приёмка и пересмотр</a:t>
            </a:r>
            <a:endParaRPr lang="en-US" sz="1850" dirty="0"/>
          </a:p>
        </p:txBody>
      </p:sp>
      <p:sp>
        <p:nvSpPr>
          <p:cNvPr id="32" name="Shape 29"/>
          <p:cNvSpPr/>
          <p:nvPr/>
        </p:nvSpPr>
        <p:spPr>
          <a:xfrm>
            <a:off x="6217920" y="4572000"/>
            <a:ext cx="5458968" cy="694944"/>
          </a:xfrm>
          <a:prstGeom prst="roundRect">
            <a:avLst>
              <a:gd name="adj" fmla="val 10526"/>
            </a:avLst>
          </a:prstGeom>
          <a:solidFill>
            <a:srgbClr val="FFFFFF"/>
          </a:solidFill>
          <a:ln w="8890">
            <a:solidFill>
              <a:srgbClr val="DEDCD5"/>
            </a:solidFill>
            <a:prstDash val="solid"/>
          </a:ln>
        </p:spPr>
      </p:sp>
      <p:sp>
        <p:nvSpPr>
          <p:cNvPr id="33" name="Text 30"/>
          <p:cNvSpPr/>
          <p:nvPr/>
        </p:nvSpPr>
        <p:spPr>
          <a:xfrm>
            <a:off x="6373368" y="4709160"/>
            <a:ext cx="868680" cy="374904"/>
          </a:xfrm>
          <a:prstGeom prst="rect">
            <a:avLst/>
          </a:prstGeom>
          <a:noFill/>
          <a:ln/>
        </p:spPr>
        <p:txBody>
          <a:bodyPr wrap="square" lIns="0" tIns="0" rIns="0" bIns="0" rtlCol="0" anchor="ctr">
            <a:normAutofit/>
          </a:bodyPr>
          <a:lstStyle/>
          <a:p>
            <a:pPr indent="0" marL="0">
              <a:buNone/>
            </a:pPr>
            <a:r>
              <a:rPr lang="en-US" sz="1300" b="1" dirty="0">
                <a:solidFill>
                  <a:srgbClr val="BC8742"/>
                </a:solidFill>
                <a:latin typeface="Arial" pitchFamily="34" charset="0"/>
                <a:ea typeface="Arial" pitchFamily="34" charset="-122"/>
                <a:cs typeface="Arial" pitchFamily="34" charset="-120"/>
              </a:rPr>
              <a:t>З / 08</a:t>
            </a:r>
            <a:endParaRPr lang="en-US" sz="1300" dirty="0"/>
          </a:p>
        </p:txBody>
      </p:sp>
      <p:sp>
        <p:nvSpPr>
          <p:cNvPr id="34" name="Text 31"/>
          <p:cNvSpPr/>
          <p:nvPr/>
        </p:nvSpPr>
        <p:spPr>
          <a:xfrm>
            <a:off x="7315200" y="4672584"/>
            <a:ext cx="4160520" cy="484632"/>
          </a:xfrm>
          <a:prstGeom prst="rect">
            <a:avLst/>
          </a:prstGeom>
          <a:noFill/>
          <a:ln/>
        </p:spPr>
        <p:txBody>
          <a:bodyPr wrap="square" lIns="0" tIns="0" rIns="0" bIns="0" rtlCol="0" anchor="ctr">
            <a:normAutofit/>
          </a:bodyPr>
          <a:lstStyle/>
          <a:p>
            <a:pPr indent="0" marL="0">
              <a:buNone/>
            </a:pPr>
            <a:r>
              <a:rPr lang="en-US" sz="1850" b="1" dirty="0">
                <a:solidFill>
                  <a:srgbClr val="18364B"/>
                </a:solidFill>
                <a:latin typeface="Arial" pitchFamily="34" charset="0"/>
                <a:ea typeface="Arial" pitchFamily="34" charset="-122"/>
                <a:cs typeface="Arial" pitchFamily="34" charset="-120"/>
              </a:rPr>
              <a:t>Карточка опыта для Архива</a:t>
            </a:r>
            <a:endParaRPr lang="en-US" sz="1850" dirty="0"/>
          </a:p>
        </p:txBody>
      </p:sp>
      <p:sp>
        <p:nvSpPr>
          <p:cNvPr id="35" name="Shape 32"/>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6" name="Text 33"/>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Все формы связываются кодом проекта и версией. Изменения не стирают историю решения.</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РОССИЙСКАЯ ЧАСТЬ / ПОДГОТОВКА</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До запуска — проверить фактический формат</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Перечень вопросов для оператора; не заключение о готовности конкретной площадки.</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22, с. 25 · S09–S11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34</a:t>
            </a:r>
            <a:endParaRPr lang="en-US" sz="1300" dirty="0"/>
          </a:p>
        </p:txBody>
      </p:sp>
      <p:sp>
        <p:nvSpPr>
          <p:cNvPr id="11" name="Shape 8"/>
          <p:cNvSpPr/>
          <p:nvPr/>
        </p:nvSpPr>
        <p:spPr>
          <a:xfrm>
            <a:off x="502920" y="2057400"/>
            <a:ext cx="11173968" cy="393192"/>
          </a:xfrm>
          <a:prstGeom prst="rect">
            <a:avLst/>
          </a:prstGeom>
          <a:solidFill>
            <a:srgbClr val="18364B"/>
          </a:solidFill>
          <a:ln w="8890">
            <a:solidFill>
              <a:srgbClr val="18364B"/>
            </a:solidFill>
            <a:prstDash val="solid"/>
          </a:ln>
        </p:spPr>
      </p:sp>
      <p:sp>
        <p:nvSpPr>
          <p:cNvPr id="12" name="Text 9"/>
          <p:cNvSpPr/>
          <p:nvPr/>
        </p:nvSpPr>
        <p:spPr>
          <a:xfrm>
            <a:off x="612648" y="2071116"/>
            <a:ext cx="3502152"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ПРОВЕРЯЕМ</a:t>
            </a:r>
            <a:endParaRPr lang="en-US" sz="1250" dirty="0"/>
          </a:p>
        </p:txBody>
      </p:sp>
      <p:sp>
        <p:nvSpPr>
          <p:cNvPr id="13" name="Text 10"/>
          <p:cNvSpPr/>
          <p:nvPr/>
        </p:nvSpPr>
        <p:spPr>
          <a:xfrm>
            <a:off x="4334256" y="2071116"/>
            <a:ext cx="7232904" cy="347472"/>
          </a:xfrm>
          <a:prstGeom prst="rect">
            <a:avLst/>
          </a:prstGeom>
          <a:noFill/>
          <a:ln/>
        </p:spPr>
        <p:txBody>
          <a:bodyPr wrap="square" lIns="0" tIns="0" rIns="0" bIns="0" rtlCol="0" anchor="ctr">
            <a:normAutofit/>
          </a:bodyPr>
          <a:lstStyle/>
          <a:p>
            <a:pPr indent="0" marL="0">
              <a:buNone/>
            </a:pPr>
            <a:r>
              <a:rPr lang="en-US" sz="1250" b="1" dirty="0">
                <a:solidFill>
                  <a:srgbClr val="FFFFFF"/>
                </a:solidFill>
                <a:latin typeface="Arial" pitchFamily="34" charset="0"/>
                <a:ea typeface="Arial" pitchFamily="34" charset="-122"/>
                <a:cs typeface="Arial" pitchFamily="34" charset="-120"/>
              </a:rPr>
              <a:t>ЧТО ПОДГОТОВИТЬ</a:t>
            </a:r>
            <a:endParaRPr lang="en-US" sz="1250" dirty="0"/>
          </a:p>
        </p:txBody>
      </p:sp>
      <p:sp>
        <p:nvSpPr>
          <p:cNvPr id="14" name="Shape 11"/>
          <p:cNvSpPr/>
          <p:nvPr/>
        </p:nvSpPr>
        <p:spPr>
          <a:xfrm>
            <a:off x="502920" y="2450592"/>
            <a:ext cx="11173968" cy="594360"/>
          </a:xfrm>
          <a:prstGeom prst="rect">
            <a:avLst/>
          </a:prstGeom>
          <a:solidFill>
            <a:srgbClr val="FFFFFF"/>
          </a:solidFill>
          <a:ln w="8890">
            <a:solidFill>
              <a:srgbClr val="FFFFFF"/>
            </a:solidFill>
            <a:prstDash val="solid"/>
          </a:ln>
        </p:spPr>
      </p:sp>
      <p:sp>
        <p:nvSpPr>
          <p:cNvPr id="15" name="Text 12"/>
          <p:cNvSpPr/>
          <p:nvPr/>
        </p:nvSpPr>
        <p:spPr>
          <a:xfrm>
            <a:off x="612648" y="251460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Деятельность и организатор</a:t>
            </a:r>
            <a:endParaRPr lang="en-US" sz="1670" dirty="0"/>
          </a:p>
        </p:txBody>
      </p:sp>
      <p:sp>
        <p:nvSpPr>
          <p:cNvPr id="16" name="Text 13"/>
          <p:cNvSpPr/>
          <p:nvPr/>
        </p:nvSpPr>
        <p:spPr>
          <a:xfrm>
            <a:off x="4334256" y="251460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Описание формата, полномочия, ответственные и условия участия.</a:t>
            </a:r>
            <a:endParaRPr lang="en-US" sz="1770" dirty="0"/>
          </a:p>
        </p:txBody>
      </p:sp>
      <p:sp>
        <p:nvSpPr>
          <p:cNvPr id="17" name="Shape 14"/>
          <p:cNvSpPr/>
          <p:nvPr/>
        </p:nvSpPr>
        <p:spPr>
          <a:xfrm>
            <a:off x="502920" y="3044952"/>
            <a:ext cx="11173968" cy="0"/>
          </a:xfrm>
          <a:prstGeom prst="line">
            <a:avLst/>
          </a:prstGeom>
          <a:noFill/>
          <a:ln w="6985">
            <a:solidFill>
              <a:srgbClr val="DEDCD5"/>
            </a:solidFill>
            <a:prstDash val="solid"/>
          </a:ln>
        </p:spPr>
      </p:sp>
      <p:sp>
        <p:nvSpPr>
          <p:cNvPr id="18" name="Shape 15"/>
          <p:cNvSpPr/>
          <p:nvPr/>
        </p:nvSpPr>
        <p:spPr>
          <a:xfrm>
            <a:off x="502920" y="3044952"/>
            <a:ext cx="11173968" cy="594360"/>
          </a:xfrm>
          <a:prstGeom prst="rect">
            <a:avLst/>
          </a:prstGeom>
          <a:solidFill>
            <a:srgbClr val="FCFAF6"/>
          </a:solidFill>
          <a:ln w="8890">
            <a:solidFill>
              <a:srgbClr val="FCFAF6"/>
            </a:solidFill>
            <a:prstDash val="solid"/>
          </a:ln>
        </p:spPr>
      </p:sp>
      <p:sp>
        <p:nvSpPr>
          <p:cNvPr id="19" name="Text 16"/>
          <p:cNvSpPr/>
          <p:nvPr/>
        </p:nvSpPr>
        <p:spPr>
          <a:xfrm>
            <a:off x="612648" y="310896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Обучение / 273-ФЗ [S09]</a:t>
            </a:r>
            <a:endParaRPr lang="en-US" sz="1670" dirty="0"/>
          </a:p>
        </p:txBody>
      </p:sp>
      <p:sp>
        <p:nvSpPr>
          <p:cNvPr id="20" name="Text 17"/>
          <p:cNvSpPr/>
          <p:nvPr/>
        </p:nvSpPr>
        <p:spPr>
          <a:xfrm>
            <a:off x="4334256" y="310896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Определение применимого режима; проверка вопроса лицензирования.</a:t>
            </a:r>
            <a:endParaRPr lang="en-US" sz="1770" dirty="0"/>
          </a:p>
        </p:txBody>
      </p:sp>
      <p:sp>
        <p:nvSpPr>
          <p:cNvPr id="21" name="Shape 18"/>
          <p:cNvSpPr/>
          <p:nvPr/>
        </p:nvSpPr>
        <p:spPr>
          <a:xfrm>
            <a:off x="502920" y="3639312"/>
            <a:ext cx="11173968" cy="0"/>
          </a:xfrm>
          <a:prstGeom prst="line">
            <a:avLst/>
          </a:prstGeom>
          <a:noFill/>
          <a:ln w="6985">
            <a:solidFill>
              <a:srgbClr val="DEDCD5"/>
            </a:solidFill>
            <a:prstDash val="solid"/>
          </a:ln>
        </p:spPr>
      </p:sp>
      <p:sp>
        <p:nvSpPr>
          <p:cNvPr id="22" name="Shape 19"/>
          <p:cNvSpPr/>
          <p:nvPr/>
        </p:nvSpPr>
        <p:spPr>
          <a:xfrm>
            <a:off x="502920" y="3639312"/>
            <a:ext cx="11173968" cy="594360"/>
          </a:xfrm>
          <a:prstGeom prst="rect">
            <a:avLst/>
          </a:prstGeom>
          <a:solidFill>
            <a:srgbClr val="FFFFFF"/>
          </a:solidFill>
          <a:ln w="8890">
            <a:solidFill>
              <a:srgbClr val="FFFFFF"/>
            </a:solidFill>
            <a:prstDash val="solid"/>
          </a:ln>
        </p:spPr>
      </p:sp>
      <p:sp>
        <p:nvSpPr>
          <p:cNvPr id="23" name="Text 20"/>
          <p:cNvSpPr/>
          <p:nvPr/>
        </p:nvSpPr>
        <p:spPr>
          <a:xfrm>
            <a:off x="612648" y="370332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Персональные данные / 152-ФЗ [S10]</a:t>
            </a:r>
            <a:endParaRPr lang="en-US" sz="1670" dirty="0"/>
          </a:p>
        </p:txBody>
      </p:sp>
      <p:sp>
        <p:nvSpPr>
          <p:cNvPr id="24" name="Text 21"/>
          <p:cNvSpPr/>
          <p:nvPr/>
        </p:nvSpPr>
        <p:spPr>
          <a:xfrm>
            <a:off x="4334256" y="370332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Цель, основание, состав, доступ, сроки хранения и порядок обращений.</a:t>
            </a:r>
            <a:endParaRPr lang="en-US" sz="1770" dirty="0"/>
          </a:p>
        </p:txBody>
      </p:sp>
      <p:sp>
        <p:nvSpPr>
          <p:cNvPr id="25" name="Shape 22"/>
          <p:cNvSpPr/>
          <p:nvPr/>
        </p:nvSpPr>
        <p:spPr>
          <a:xfrm>
            <a:off x="502920" y="4233672"/>
            <a:ext cx="11173968" cy="0"/>
          </a:xfrm>
          <a:prstGeom prst="line">
            <a:avLst/>
          </a:prstGeom>
          <a:noFill/>
          <a:ln w="6985">
            <a:solidFill>
              <a:srgbClr val="DEDCD5"/>
            </a:solidFill>
            <a:prstDash val="solid"/>
          </a:ln>
        </p:spPr>
      </p:sp>
      <p:sp>
        <p:nvSpPr>
          <p:cNvPr id="26" name="Shape 23"/>
          <p:cNvSpPr/>
          <p:nvPr/>
        </p:nvSpPr>
        <p:spPr>
          <a:xfrm>
            <a:off x="502920" y="4233672"/>
            <a:ext cx="11173968" cy="594360"/>
          </a:xfrm>
          <a:prstGeom prst="rect">
            <a:avLst/>
          </a:prstGeom>
          <a:solidFill>
            <a:srgbClr val="FCFAF6"/>
          </a:solidFill>
          <a:ln w="8890">
            <a:solidFill>
              <a:srgbClr val="FCFAF6"/>
            </a:solidFill>
            <a:prstDash val="solid"/>
          </a:ln>
        </p:spPr>
      </p:sp>
      <p:sp>
        <p:nvSpPr>
          <p:cNvPr id="27" name="Text 24"/>
          <p:cNvSpPr/>
          <p:nvPr/>
        </p:nvSpPr>
        <p:spPr>
          <a:xfrm>
            <a:off x="612648" y="429768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Материалы / часть IV ГК РФ [S11]</a:t>
            </a:r>
            <a:endParaRPr lang="en-US" sz="1670" dirty="0"/>
          </a:p>
        </p:txBody>
      </p:sp>
      <p:sp>
        <p:nvSpPr>
          <p:cNvPr id="28" name="Text 25"/>
          <p:cNvSpPr/>
          <p:nvPr/>
        </p:nvSpPr>
        <p:spPr>
          <a:xfrm>
            <a:off x="4334256" y="429768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Авторство, разрешённые способы использования, публикация и перевод.</a:t>
            </a:r>
            <a:endParaRPr lang="en-US" sz="1770" dirty="0"/>
          </a:p>
        </p:txBody>
      </p:sp>
      <p:sp>
        <p:nvSpPr>
          <p:cNvPr id="29" name="Shape 26"/>
          <p:cNvSpPr/>
          <p:nvPr/>
        </p:nvSpPr>
        <p:spPr>
          <a:xfrm>
            <a:off x="502920" y="4828032"/>
            <a:ext cx="11173968" cy="0"/>
          </a:xfrm>
          <a:prstGeom prst="line">
            <a:avLst/>
          </a:prstGeom>
          <a:noFill/>
          <a:ln w="6985">
            <a:solidFill>
              <a:srgbClr val="DEDCD5"/>
            </a:solidFill>
            <a:prstDash val="solid"/>
          </a:ln>
        </p:spPr>
      </p:sp>
      <p:sp>
        <p:nvSpPr>
          <p:cNvPr id="30" name="Shape 27"/>
          <p:cNvSpPr/>
          <p:nvPr/>
        </p:nvSpPr>
        <p:spPr>
          <a:xfrm>
            <a:off x="502920" y="4828032"/>
            <a:ext cx="11173968" cy="594360"/>
          </a:xfrm>
          <a:prstGeom prst="rect">
            <a:avLst/>
          </a:prstGeom>
          <a:solidFill>
            <a:srgbClr val="FFFFFF"/>
          </a:solidFill>
          <a:ln w="8890">
            <a:solidFill>
              <a:srgbClr val="FFFFFF"/>
            </a:solidFill>
            <a:prstDash val="solid"/>
          </a:ln>
        </p:spPr>
      </p:sp>
      <p:sp>
        <p:nvSpPr>
          <p:cNvPr id="31" name="Text 28"/>
          <p:cNvSpPr/>
          <p:nvPr/>
        </p:nvSpPr>
        <p:spPr>
          <a:xfrm>
            <a:off x="612648" y="4892040"/>
            <a:ext cx="3502152" cy="475488"/>
          </a:xfrm>
          <a:prstGeom prst="rect">
            <a:avLst/>
          </a:prstGeom>
          <a:noFill/>
          <a:ln/>
        </p:spPr>
        <p:txBody>
          <a:bodyPr wrap="square" lIns="0" tIns="0" rIns="0" bIns="0" rtlCol="0" anchor="t">
            <a:normAutofit/>
          </a:bodyPr>
          <a:lstStyle/>
          <a:p>
            <a:pPr indent="0" marL="0">
              <a:buNone/>
            </a:pPr>
            <a:r>
              <a:rPr lang="en-US" sz="1670" b="1" dirty="0">
                <a:solidFill>
                  <a:srgbClr val="18364B"/>
                </a:solidFill>
                <a:latin typeface="Arial" pitchFamily="34" charset="0"/>
                <a:ea typeface="Arial" pitchFamily="34" charset="-122"/>
                <a:cs typeface="Arial" pitchFamily="34" charset="-120"/>
              </a:rPr>
              <a:t>Площадка и специальные риски</a:t>
            </a:r>
            <a:endParaRPr lang="en-US" sz="1670" dirty="0"/>
          </a:p>
        </p:txBody>
      </p:sp>
      <p:sp>
        <p:nvSpPr>
          <p:cNvPr id="32" name="Text 29"/>
          <p:cNvSpPr/>
          <p:nvPr/>
        </p:nvSpPr>
        <p:spPr>
          <a:xfrm>
            <a:off x="4334256" y="4892040"/>
            <a:ext cx="7232904" cy="475488"/>
          </a:xfrm>
          <a:prstGeom prst="rect">
            <a:avLst/>
          </a:prstGeom>
          <a:noFill/>
          <a:ln/>
        </p:spPr>
        <p:txBody>
          <a:bodyPr wrap="square" lIns="0" tIns="0" rIns="0" bIns="0" rtlCol="0" anchor="t">
            <a:normAutofit/>
          </a:bodyPr>
          <a:lstStyle/>
          <a:p>
            <a:pPr indent="0" marL="0">
              <a:buNone/>
            </a:pPr>
            <a:r>
              <a:rPr lang="en-US" sz="1770" dirty="0">
                <a:solidFill>
                  <a:srgbClr val="566776"/>
                </a:solidFill>
                <a:latin typeface="Arial" pitchFamily="34" charset="0"/>
                <a:ea typeface="Arial" pitchFamily="34" charset="-122"/>
                <a:cs typeface="Arial" pitchFamily="34" charset="-120"/>
              </a:rPr>
              <a:t>Основания пользования, доступность, ограничения и порядок остановки.</a:t>
            </a:r>
            <a:endParaRPr lang="en-US" sz="1770" dirty="0"/>
          </a:p>
        </p:txBody>
      </p:sp>
      <p:sp>
        <p:nvSpPr>
          <p:cNvPr id="33" name="Shape 30"/>
          <p:cNvSpPr/>
          <p:nvPr/>
        </p:nvSpPr>
        <p:spPr>
          <a:xfrm>
            <a:off x="502920" y="5422392"/>
            <a:ext cx="11173968" cy="0"/>
          </a:xfrm>
          <a:prstGeom prst="line">
            <a:avLst/>
          </a:prstGeom>
          <a:noFill/>
          <a:ln w="6985">
            <a:solidFill>
              <a:srgbClr val="DEDCD5"/>
            </a:solidFill>
            <a:prstDash val="solid"/>
          </a:ln>
        </p:spPr>
      </p:sp>
      <p:sp>
        <p:nvSpPr>
          <p:cNvPr id="34" name="Shape 31"/>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5" name="Text 32"/>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Ссылки — правовая навигация. Применимые редакции и требования сверяются до конкретного действия.</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МЕЖДУНАРОДНАЯ ЧАСТЬ</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Две мастерские — один согласованный вопрос</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Обмениваются разрешёнными материалами и методом; контекст каждой группы сохраняется.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23, с. 26 · S01–S04, S10–S11</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35</a:t>
            </a:r>
            <a:endParaRPr lang="en-US" sz="1300" dirty="0"/>
          </a:p>
        </p:txBody>
      </p:sp>
      <p:sp>
        <p:nvSpPr>
          <p:cNvPr id="11" name="Shape 8"/>
          <p:cNvSpPr/>
          <p:nvPr/>
        </p:nvSpPr>
        <p:spPr>
          <a:xfrm>
            <a:off x="502920" y="2148840"/>
            <a:ext cx="3273552" cy="2267712"/>
          </a:xfrm>
          <a:prstGeom prst="roundRect">
            <a:avLst>
              <a:gd name="adj" fmla="val 4032"/>
            </a:avLst>
          </a:prstGeom>
          <a:solidFill>
            <a:srgbClr val="FFFFFF"/>
          </a:solidFill>
          <a:ln w="8890">
            <a:solidFill>
              <a:srgbClr val="DEDCD5"/>
            </a:solidFill>
            <a:prstDash val="solid"/>
          </a:ln>
        </p:spPr>
      </p:sp>
      <p:sp>
        <p:nvSpPr>
          <p:cNvPr id="12" name="Text 9"/>
          <p:cNvSpPr/>
          <p:nvPr/>
        </p:nvSpPr>
        <p:spPr>
          <a:xfrm>
            <a:off x="740664" y="2359152"/>
            <a:ext cx="2798064" cy="438912"/>
          </a:xfrm>
          <a:prstGeom prst="rect">
            <a:avLst/>
          </a:prstGeom>
          <a:noFill/>
          <a:ln/>
        </p:spPr>
        <p:txBody>
          <a:bodyPr wrap="square" lIns="0" tIns="0" rIns="0" bIns="0" rtlCol="0" anchor="ctr">
            <a:normAutofit/>
          </a:bodyPr>
          <a:lstStyle/>
          <a:p>
            <a:pPr indent="0" marL="0">
              <a:buNone/>
            </a:pPr>
            <a:r>
              <a:rPr lang="en-US" sz="2500" b="1" dirty="0">
                <a:solidFill>
                  <a:srgbClr val="18364B"/>
                </a:solidFill>
                <a:latin typeface="Arial" pitchFamily="34" charset="0"/>
                <a:ea typeface="Arial" pitchFamily="34" charset="-122"/>
                <a:cs typeface="Arial" pitchFamily="34" charset="-120"/>
              </a:rPr>
              <a:t>Мастерская А</a:t>
            </a:r>
            <a:endParaRPr lang="en-US" sz="2500" dirty="0"/>
          </a:p>
        </p:txBody>
      </p:sp>
      <p:sp>
        <p:nvSpPr>
          <p:cNvPr id="13" name="Text 10"/>
          <p:cNvSpPr/>
          <p:nvPr/>
        </p:nvSpPr>
        <p:spPr>
          <a:xfrm>
            <a:off x="740664" y="3090672"/>
            <a:ext cx="2798064" cy="92354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Свой контекст</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Свои наблюдения</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Разрешённая карточка</a:t>
            </a:r>
            <a:endParaRPr lang="en-US" sz="1900" dirty="0"/>
          </a:p>
        </p:txBody>
      </p:sp>
      <p:sp>
        <p:nvSpPr>
          <p:cNvPr id="14" name="Shape 11"/>
          <p:cNvSpPr/>
          <p:nvPr/>
        </p:nvSpPr>
        <p:spPr>
          <a:xfrm>
            <a:off x="8394192" y="2148840"/>
            <a:ext cx="3273552" cy="2267712"/>
          </a:xfrm>
          <a:prstGeom prst="roundRect">
            <a:avLst>
              <a:gd name="adj" fmla="val 4032"/>
            </a:avLst>
          </a:prstGeom>
          <a:solidFill>
            <a:srgbClr val="FFFFFF"/>
          </a:solidFill>
          <a:ln w="8890">
            <a:solidFill>
              <a:srgbClr val="DEDCD5"/>
            </a:solidFill>
            <a:prstDash val="solid"/>
          </a:ln>
        </p:spPr>
      </p:sp>
      <p:sp>
        <p:nvSpPr>
          <p:cNvPr id="15" name="Text 12"/>
          <p:cNvSpPr/>
          <p:nvPr/>
        </p:nvSpPr>
        <p:spPr>
          <a:xfrm>
            <a:off x="8631936" y="2359152"/>
            <a:ext cx="2798064" cy="438912"/>
          </a:xfrm>
          <a:prstGeom prst="rect">
            <a:avLst/>
          </a:prstGeom>
          <a:noFill/>
          <a:ln/>
        </p:spPr>
        <p:txBody>
          <a:bodyPr wrap="square" lIns="0" tIns="0" rIns="0" bIns="0" rtlCol="0" anchor="ctr">
            <a:normAutofit/>
          </a:bodyPr>
          <a:lstStyle/>
          <a:p>
            <a:pPr indent="0" marL="0">
              <a:buNone/>
            </a:pPr>
            <a:r>
              <a:rPr lang="en-US" sz="2500" b="1" dirty="0">
                <a:solidFill>
                  <a:srgbClr val="18364B"/>
                </a:solidFill>
                <a:latin typeface="Arial" pitchFamily="34" charset="0"/>
                <a:ea typeface="Arial" pitchFamily="34" charset="-122"/>
                <a:cs typeface="Arial" pitchFamily="34" charset="-120"/>
              </a:rPr>
              <a:t>Мастерская Б</a:t>
            </a:r>
            <a:endParaRPr lang="en-US" sz="2500" dirty="0"/>
          </a:p>
        </p:txBody>
      </p:sp>
      <p:sp>
        <p:nvSpPr>
          <p:cNvPr id="16" name="Text 13"/>
          <p:cNvSpPr/>
          <p:nvPr/>
        </p:nvSpPr>
        <p:spPr>
          <a:xfrm>
            <a:off x="8631936" y="3090672"/>
            <a:ext cx="2798064" cy="92354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Свой контекст</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Свои наблюдения</a:t>
            </a:r>
            <a:endParaRPr lang="en-US" sz="1900" dirty="0"/>
          </a:p>
          <a:p>
            <a:pPr indent="0" marL="0">
              <a:buNone/>
            </a:pPr>
            <a:r>
              <a:rPr lang="en-US" sz="1900" dirty="0">
                <a:solidFill>
                  <a:srgbClr val="566776"/>
                </a:solidFill>
                <a:latin typeface="Arial" pitchFamily="34" charset="0"/>
                <a:ea typeface="Arial" pitchFamily="34" charset="-122"/>
                <a:cs typeface="Arial" pitchFamily="34" charset="-120"/>
              </a:rPr>
              <a:t>Проверенный перевод</a:t>
            </a:r>
            <a:endParaRPr lang="en-US" sz="1900" dirty="0"/>
          </a:p>
        </p:txBody>
      </p:sp>
      <p:sp>
        <p:nvSpPr>
          <p:cNvPr id="17" name="Shape 14"/>
          <p:cNvSpPr/>
          <p:nvPr/>
        </p:nvSpPr>
        <p:spPr>
          <a:xfrm>
            <a:off x="3904488" y="3273552"/>
            <a:ext cx="704088" cy="0"/>
          </a:xfrm>
          <a:prstGeom prst="line">
            <a:avLst/>
          </a:prstGeom>
          <a:noFill/>
          <a:ln w="25400">
            <a:solidFill>
              <a:srgbClr val="BC8742"/>
            </a:solidFill>
            <a:prstDash val="solid"/>
            <a:tailEnd type="triangle"/>
          </a:ln>
        </p:spPr>
      </p:sp>
      <p:sp>
        <p:nvSpPr>
          <p:cNvPr id="18" name="Shape 15"/>
          <p:cNvSpPr/>
          <p:nvPr/>
        </p:nvSpPr>
        <p:spPr>
          <a:xfrm>
            <a:off x="7525512" y="3273552"/>
            <a:ext cx="740664" cy="0"/>
          </a:xfrm>
          <a:prstGeom prst="line">
            <a:avLst/>
          </a:prstGeom>
          <a:noFill/>
          <a:ln w="25400">
            <a:solidFill>
              <a:srgbClr val="BC8742"/>
            </a:solidFill>
            <a:prstDash val="solid"/>
            <a:tailEnd type="triangle"/>
          </a:ln>
        </p:spPr>
      </p:sp>
      <p:sp>
        <p:nvSpPr>
          <p:cNvPr id="19" name="Shape 16"/>
          <p:cNvSpPr/>
          <p:nvPr/>
        </p:nvSpPr>
        <p:spPr>
          <a:xfrm>
            <a:off x="4690872" y="2258568"/>
            <a:ext cx="2779776" cy="2039112"/>
          </a:xfrm>
          <a:prstGeom prst="roundRect">
            <a:avLst>
              <a:gd name="adj" fmla="val 5381"/>
            </a:avLst>
          </a:prstGeom>
          <a:solidFill>
            <a:srgbClr val="18364B"/>
          </a:solidFill>
          <a:ln w="8890">
            <a:solidFill>
              <a:srgbClr val="18364B"/>
            </a:solidFill>
            <a:prstDash val="solid"/>
          </a:ln>
        </p:spPr>
      </p:sp>
      <p:sp>
        <p:nvSpPr>
          <p:cNvPr id="20" name="Text 17"/>
          <p:cNvSpPr/>
          <p:nvPr/>
        </p:nvSpPr>
        <p:spPr>
          <a:xfrm>
            <a:off x="4892040" y="2487168"/>
            <a:ext cx="2377440" cy="402336"/>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rial" pitchFamily="34" charset="0"/>
                <a:ea typeface="Arial" pitchFamily="34" charset="-122"/>
                <a:cs typeface="Arial" pitchFamily="34" charset="-120"/>
              </a:rPr>
              <a:t>ОБЩИЙ ВОПРОС</a:t>
            </a:r>
            <a:endParaRPr lang="en-US" sz="1700" dirty="0"/>
          </a:p>
        </p:txBody>
      </p:sp>
      <p:sp>
        <p:nvSpPr>
          <p:cNvPr id="21" name="Text 18"/>
          <p:cNvSpPr/>
          <p:nvPr/>
        </p:nvSpPr>
        <p:spPr>
          <a:xfrm>
            <a:off x="4892040" y="3127248"/>
            <a:ext cx="2377440" cy="896112"/>
          </a:xfrm>
          <a:prstGeom prst="rect">
            <a:avLst/>
          </a:prstGeom>
          <a:noFill/>
          <a:ln/>
        </p:spPr>
        <p:txBody>
          <a:bodyPr wrap="square" lIns="0" tIns="0" rIns="0" bIns="0" rtlCol="0" anchor="ctr">
            <a:normAutofit/>
          </a:bodyPr>
          <a:lstStyle/>
          <a:p>
            <a:pPr algn="ctr" indent="0" marL="0">
              <a:buNone/>
            </a:pPr>
            <a:r>
              <a:rPr lang="en-US" sz="2000" dirty="0">
                <a:solidFill>
                  <a:srgbClr val="FFFFFF"/>
                </a:solidFill>
                <a:latin typeface="Arial" pitchFamily="34" charset="0"/>
                <a:ea typeface="Arial" pitchFamily="34" charset="-122"/>
                <a:cs typeface="Arial" pitchFamily="34" charset="-120"/>
              </a:rPr>
              <a:t>Словарь</a:t>
            </a:r>
            <a:endParaRPr lang="en-US" sz="2000" dirty="0"/>
          </a:p>
          <a:p>
            <a:pPr algn="ctr" indent="0" marL="0">
              <a:buNone/>
            </a:pPr>
            <a:r>
              <a:rPr lang="en-US" sz="2000" dirty="0">
                <a:solidFill>
                  <a:srgbClr val="FFFFFF"/>
                </a:solidFill>
                <a:latin typeface="Arial" pitchFamily="34" charset="0"/>
                <a:ea typeface="Arial" pitchFamily="34" charset="-122"/>
                <a:cs typeface="Arial" pitchFamily="34" charset="-120"/>
              </a:rPr>
              <a:t>Метод</a:t>
            </a:r>
            <a:endParaRPr lang="en-US" sz="2000" dirty="0"/>
          </a:p>
          <a:p>
            <a:pPr algn="ctr" indent="0" marL="0">
              <a:buNone/>
            </a:pPr>
            <a:r>
              <a:rPr lang="en-US" sz="2000" dirty="0">
                <a:solidFill>
                  <a:srgbClr val="FFFFFF"/>
                </a:solidFill>
                <a:latin typeface="Arial" pitchFamily="34" charset="0"/>
                <a:ea typeface="Arial" pitchFamily="34" charset="-122"/>
                <a:cs typeface="Arial" pitchFamily="34" charset="-120"/>
              </a:rPr>
              <a:t>Условия обмена</a:t>
            </a:r>
            <a:endParaRPr lang="en-US" sz="2000" dirty="0"/>
          </a:p>
        </p:txBody>
      </p:sp>
      <p:sp>
        <p:nvSpPr>
          <p:cNvPr id="22" name="Text 19"/>
          <p:cNvSpPr/>
          <p:nvPr/>
        </p:nvSpPr>
        <p:spPr>
          <a:xfrm>
            <a:off x="685800" y="4791456"/>
            <a:ext cx="10808208" cy="640080"/>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Ориентиры: обучение всю жизнь · культура · открытая наука · открытые образовательные ресурсы.</a:t>
            </a:r>
            <a:endParaRPr lang="en-US" sz="19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Международные ориентиры не означают партнёрство, лицензию, сертификат или одобрение программы.</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ИТОГИ ПИЛОТА / УЧЕБНЫЙ ПРИМЕР</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числитель — разные знаменатели</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Доли описывают разные отношения. Они сами по себе не доказывают эффективность метода.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24, с. 27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36</a:t>
            </a:r>
            <a:endParaRPr lang="en-US" sz="1300" dirty="0"/>
          </a:p>
        </p:txBody>
      </p:sp>
      <p:sp>
        <p:nvSpPr>
          <p:cNvPr id="11" name="Shape 8"/>
          <p:cNvSpPr/>
          <p:nvPr/>
        </p:nvSpPr>
        <p:spPr>
          <a:xfrm>
            <a:off x="502920" y="2130552"/>
            <a:ext cx="3566160" cy="1627632"/>
          </a:xfrm>
          <a:prstGeom prst="roundRect">
            <a:avLst>
              <a:gd name="adj" fmla="val 5618"/>
            </a:avLst>
          </a:prstGeom>
          <a:solidFill>
            <a:srgbClr val="FFFFFF"/>
          </a:solidFill>
          <a:ln w="8890">
            <a:solidFill>
              <a:srgbClr val="DEDCD5"/>
            </a:solidFill>
            <a:prstDash val="solid"/>
          </a:ln>
        </p:spPr>
      </p:sp>
      <p:sp>
        <p:nvSpPr>
          <p:cNvPr id="12" name="Text 9"/>
          <p:cNvSpPr/>
          <p:nvPr/>
        </p:nvSpPr>
        <p:spPr>
          <a:xfrm>
            <a:off x="713232" y="2322576"/>
            <a:ext cx="3136392" cy="704088"/>
          </a:xfrm>
          <a:prstGeom prst="rect">
            <a:avLst/>
          </a:prstGeom>
          <a:noFill/>
          <a:ln/>
        </p:spPr>
        <p:txBody>
          <a:bodyPr wrap="square" lIns="0" tIns="0" rIns="0" bIns="0" rtlCol="0" anchor="ctr">
            <a:normAutofit/>
          </a:bodyPr>
          <a:lstStyle/>
          <a:p>
            <a:pPr indent="0" marL="0">
              <a:buNone/>
            </a:pPr>
            <a:r>
              <a:rPr lang="en-US" sz="4800" b="1" dirty="0">
                <a:solidFill>
                  <a:srgbClr val="18364B"/>
                </a:solidFill>
                <a:latin typeface="Arial" pitchFamily="34" charset="0"/>
                <a:ea typeface="Arial" pitchFamily="34" charset="-122"/>
                <a:cs typeface="Arial" pitchFamily="34" charset="-120"/>
              </a:rPr>
              <a:t>12</a:t>
            </a:r>
            <a:endParaRPr lang="en-US" sz="4800" dirty="0"/>
          </a:p>
        </p:txBody>
      </p:sp>
      <p:sp>
        <p:nvSpPr>
          <p:cNvPr id="13" name="Text 10"/>
          <p:cNvSpPr/>
          <p:nvPr/>
        </p:nvSpPr>
        <p:spPr>
          <a:xfrm>
            <a:off x="731520" y="3172968"/>
            <a:ext cx="3099816" cy="37490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начали</a:t>
            </a:r>
            <a:endParaRPr lang="en-US" sz="1900" dirty="0"/>
          </a:p>
        </p:txBody>
      </p:sp>
      <p:sp>
        <p:nvSpPr>
          <p:cNvPr id="14" name="Shape 11"/>
          <p:cNvSpPr/>
          <p:nvPr/>
        </p:nvSpPr>
        <p:spPr>
          <a:xfrm>
            <a:off x="4306824" y="2130552"/>
            <a:ext cx="3566160" cy="1627632"/>
          </a:xfrm>
          <a:prstGeom prst="roundRect">
            <a:avLst>
              <a:gd name="adj" fmla="val 5618"/>
            </a:avLst>
          </a:prstGeom>
          <a:solidFill>
            <a:srgbClr val="FFFFFF"/>
          </a:solidFill>
          <a:ln w="8890">
            <a:solidFill>
              <a:srgbClr val="DEDCD5"/>
            </a:solidFill>
            <a:prstDash val="solid"/>
          </a:ln>
        </p:spPr>
      </p:sp>
      <p:sp>
        <p:nvSpPr>
          <p:cNvPr id="15" name="Text 12"/>
          <p:cNvSpPr/>
          <p:nvPr/>
        </p:nvSpPr>
        <p:spPr>
          <a:xfrm>
            <a:off x="4517136" y="2322576"/>
            <a:ext cx="3136392" cy="704088"/>
          </a:xfrm>
          <a:prstGeom prst="rect">
            <a:avLst/>
          </a:prstGeom>
          <a:noFill/>
          <a:ln/>
        </p:spPr>
        <p:txBody>
          <a:bodyPr wrap="square" lIns="0" tIns="0" rIns="0" bIns="0" rtlCol="0" anchor="ctr">
            <a:normAutofit/>
          </a:bodyPr>
          <a:lstStyle/>
          <a:p>
            <a:pPr indent="0" marL="0">
              <a:buNone/>
            </a:pPr>
            <a:r>
              <a:rPr lang="en-US" sz="4800" b="1" dirty="0">
                <a:solidFill>
                  <a:srgbClr val="18364B"/>
                </a:solidFill>
                <a:latin typeface="Arial" pitchFamily="34" charset="0"/>
                <a:ea typeface="Arial" pitchFamily="34" charset="-122"/>
                <a:cs typeface="Arial" pitchFamily="34" charset="-120"/>
              </a:rPr>
              <a:t>10</a:t>
            </a:r>
            <a:endParaRPr lang="en-US" sz="4800" dirty="0"/>
          </a:p>
        </p:txBody>
      </p:sp>
      <p:sp>
        <p:nvSpPr>
          <p:cNvPr id="16" name="Text 13"/>
          <p:cNvSpPr/>
          <p:nvPr/>
        </p:nvSpPr>
        <p:spPr>
          <a:xfrm>
            <a:off x="4535424" y="3172968"/>
            <a:ext cx="3099816" cy="37490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предъявили работу</a:t>
            </a:r>
            <a:endParaRPr lang="en-US" sz="1900" dirty="0"/>
          </a:p>
        </p:txBody>
      </p:sp>
      <p:sp>
        <p:nvSpPr>
          <p:cNvPr id="17" name="Shape 14"/>
          <p:cNvSpPr/>
          <p:nvPr/>
        </p:nvSpPr>
        <p:spPr>
          <a:xfrm>
            <a:off x="8110728" y="2130552"/>
            <a:ext cx="3566160" cy="1627632"/>
          </a:xfrm>
          <a:prstGeom prst="roundRect">
            <a:avLst>
              <a:gd name="adj" fmla="val 5618"/>
            </a:avLst>
          </a:prstGeom>
          <a:solidFill>
            <a:srgbClr val="FFFFFF"/>
          </a:solidFill>
          <a:ln w="8890">
            <a:solidFill>
              <a:srgbClr val="DEDCD5"/>
            </a:solidFill>
            <a:prstDash val="solid"/>
          </a:ln>
        </p:spPr>
      </p:sp>
      <p:sp>
        <p:nvSpPr>
          <p:cNvPr id="18" name="Text 15"/>
          <p:cNvSpPr/>
          <p:nvPr/>
        </p:nvSpPr>
        <p:spPr>
          <a:xfrm>
            <a:off x="8321040" y="2322576"/>
            <a:ext cx="3136392" cy="704088"/>
          </a:xfrm>
          <a:prstGeom prst="rect">
            <a:avLst/>
          </a:prstGeom>
          <a:noFill/>
          <a:ln/>
        </p:spPr>
        <p:txBody>
          <a:bodyPr wrap="square" lIns="0" tIns="0" rIns="0" bIns="0" rtlCol="0" anchor="ctr">
            <a:normAutofit/>
          </a:bodyPr>
          <a:lstStyle/>
          <a:p>
            <a:pPr indent="0" marL="0">
              <a:buNone/>
            </a:pPr>
            <a:r>
              <a:rPr lang="en-US" sz="4800" b="1" dirty="0">
                <a:solidFill>
                  <a:srgbClr val="18364B"/>
                </a:solidFill>
                <a:latin typeface="Arial" pitchFamily="34" charset="0"/>
                <a:ea typeface="Arial" pitchFamily="34" charset="-122"/>
                <a:cs typeface="Arial" pitchFamily="34" charset="-120"/>
              </a:rPr>
              <a:t>8</a:t>
            </a:r>
            <a:endParaRPr lang="en-US" sz="4800" dirty="0"/>
          </a:p>
        </p:txBody>
      </p:sp>
      <p:sp>
        <p:nvSpPr>
          <p:cNvPr id="19" name="Text 16"/>
          <p:cNvSpPr/>
          <p:nvPr/>
        </p:nvSpPr>
        <p:spPr>
          <a:xfrm>
            <a:off x="8339328" y="3172968"/>
            <a:ext cx="3099816" cy="374904"/>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работ принято</a:t>
            </a:r>
            <a:endParaRPr lang="en-US" sz="1900" dirty="0"/>
          </a:p>
        </p:txBody>
      </p:sp>
      <p:sp>
        <p:nvSpPr>
          <p:cNvPr id="20" name="Shape 17"/>
          <p:cNvSpPr/>
          <p:nvPr/>
        </p:nvSpPr>
        <p:spPr>
          <a:xfrm>
            <a:off x="502920" y="4142232"/>
            <a:ext cx="5458968" cy="1078992"/>
          </a:xfrm>
          <a:prstGeom prst="roundRect">
            <a:avLst>
              <a:gd name="adj" fmla="val 8475"/>
            </a:avLst>
          </a:prstGeom>
          <a:solidFill>
            <a:srgbClr val="E8F3EE"/>
          </a:solidFill>
          <a:ln w="8890">
            <a:solidFill>
              <a:srgbClr val="E8F3EE"/>
            </a:solidFill>
            <a:prstDash val="solid"/>
          </a:ln>
        </p:spPr>
      </p:sp>
      <p:sp>
        <p:nvSpPr>
          <p:cNvPr id="21" name="Text 18"/>
          <p:cNvSpPr/>
          <p:nvPr/>
        </p:nvSpPr>
        <p:spPr>
          <a:xfrm>
            <a:off x="740664" y="4306824"/>
            <a:ext cx="5001768" cy="402336"/>
          </a:xfrm>
          <a:prstGeom prst="rect">
            <a:avLst/>
          </a:prstGeom>
          <a:noFill/>
          <a:ln/>
        </p:spPr>
        <p:txBody>
          <a:bodyPr wrap="square" lIns="0" tIns="0" rIns="0" bIns="0" rtlCol="0" anchor="ctr">
            <a:normAutofit/>
          </a:bodyPr>
          <a:lstStyle/>
          <a:p>
            <a:pPr indent="0" marL="0">
              <a:buNone/>
            </a:pPr>
            <a:r>
              <a:rPr lang="en-US" sz="2800" b="1" dirty="0">
                <a:solidFill>
                  <a:srgbClr val="237B78"/>
                </a:solidFill>
                <a:latin typeface="Arial" pitchFamily="34" charset="0"/>
                <a:ea typeface="Arial" pitchFamily="34" charset="-122"/>
                <a:cs typeface="Arial" pitchFamily="34" charset="-120"/>
              </a:rPr>
              <a:t>8 / 12 = 66,7%</a:t>
            </a:r>
            <a:endParaRPr lang="en-US" sz="2800" dirty="0"/>
          </a:p>
        </p:txBody>
      </p:sp>
      <p:sp>
        <p:nvSpPr>
          <p:cNvPr id="22" name="Text 19"/>
          <p:cNvSpPr/>
          <p:nvPr/>
        </p:nvSpPr>
        <p:spPr>
          <a:xfrm>
            <a:off x="758952" y="4791456"/>
            <a:ext cx="4956048" cy="265176"/>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Среди начавших</a:t>
            </a:r>
            <a:endParaRPr lang="en-US" sz="1500" dirty="0"/>
          </a:p>
        </p:txBody>
      </p:sp>
      <p:sp>
        <p:nvSpPr>
          <p:cNvPr id="23" name="Shape 20"/>
          <p:cNvSpPr/>
          <p:nvPr/>
        </p:nvSpPr>
        <p:spPr>
          <a:xfrm>
            <a:off x="6208776" y="4142232"/>
            <a:ext cx="5458968" cy="1078992"/>
          </a:xfrm>
          <a:prstGeom prst="roundRect">
            <a:avLst>
              <a:gd name="adj" fmla="val 8475"/>
            </a:avLst>
          </a:prstGeom>
          <a:solidFill>
            <a:srgbClr val="EAF1F7"/>
          </a:solidFill>
          <a:ln w="8890">
            <a:solidFill>
              <a:srgbClr val="EAF1F7"/>
            </a:solidFill>
            <a:prstDash val="solid"/>
          </a:ln>
        </p:spPr>
      </p:sp>
      <p:sp>
        <p:nvSpPr>
          <p:cNvPr id="24" name="Text 21"/>
          <p:cNvSpPr/>
          <p:nvPr/>
        </p:nvSpPr>
        <p:spPr>
          <a:xfrm>
            <a:off x="6446520" y="4306824"/>
            <a:ext cx="5001768" cy="402336"/>
          </a:xfrm>
          <a:prstGeom prst="rect">
            <a:avLst/>
          </a:prstGeom>
          <a:noFill/>
          <a:ln/>
        </p:spPr>
        <p:txBody>
          <a:bodyPr wrap="square" lIns="0" tIns="0" rIns="0" bIns="0" rtlCol="0" anchor="ctr">
            <a:normAutofit/>
          </a:bodyPr>
          <a:lstStyle/>
          <a:p>
            <a:pPr indent="0" marL="0">
              <a:buNone/>
            </a:pPr>
            <a:r>
              <a:rPr lang="en-US" sz="2800" b="1" dirty="0">
                <a:solidFill>
                  <a:srgbClr val="3A7196"/>
                </a:solidFill>
                <a:latin typeface="Arial" pitchFamily="34" charset="0"/>
                <a:ea typeface="Arial" pitchFamily="34" charset="-122"/>
                <a:cs typeface="Arial" pitchFamily="34" charset="-120"/>
              </a:rPr>
              <a:t>8 / 10 = 80%</a:t>
            </a:r>
            <a:endParaRPr lang="en-US" sz="2800" dirty="0"/>
          </a:p>
        </p:txBody>
      </p:sp>
      <p:sp>
        <p:nvSpPr>
          <p:cNvPr id="25" name="Text 22"/>
          <p:cNvSpPr/>
          <p:nvPr/>
        </p:nvSpPr>
        <p:spPr>
          <a:xfrm>
            <a:off x="6464808" y="4791456"/>
            <a:ext cx="4956048" cy="265176"/>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Среди предъявивших работу</a:t>
            </a:r>
            <a:endParaRPr lang="en-US" sz="1500" dirty="0"/>
          </a:p>
        </p:txBody>
      </p:sp>
      <p:sp>
        <p:nvSpPr>
          <p:cNvPr id="26" name="Shape 23"/>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7" name="Text 24"/>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Все числа условные. В реальном отчёте указываются дата среза, определения состояний и ограничения.</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ПРОВЕРКА ПРОГРАММЫ</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Шесть разных вопросов к первому циклу</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Охват, качество, затраты и мнение участников не объединяются в один показатель.</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24, с. 27</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37</a:t>
            </a:r>
            <a:endParaRPr lang="en-US" sz="1300" dirty="0"/>
          </a:p>
        </p:txBody>
      </p:sp>
      <p:sp>
        <p:nvSpPr>
          <p:cNvPr id="11" name="Text 8"/>
          <p:cNvSpPr/>
          <p:nvPr/>
        </p:nvSpPr>
        <p:spPr>
          <a:xfrm>
            <a:off x="502920" y="2066544"/>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Участие</a:t>
            </a:r>
            <a:endParaRPr lang="en-US" sz="2100" dirty="0"/>
          </a:p>
        </p:txBody>
      </p:sp>
      <p:sp>
        <p:nvSpPr>
          <p:cNvPr id="12" name="Text 9"/>
          <p:cNvSpPr/>
          <p:nvPr/>
        </p:nvSpPr>
        <p:spPr>
          <a:xfrm>
            <a:off x="502920" y="2496312"/>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Кто начал, продолжает, сделал паузу или завершил?</a:t>
            </a:r>
            <a:endParaRPr lang="en-US" sz="1700" dirty="0"/>
          </a:p>
        </p:txBody>
      </p:sp>
      <p:sp>
        <p:nvSpPr>
          <p:cNvPr id="13" name="Text 10"/>
          <p:cNvSpPr/>
          <p:nvPr/>
        </p:nvSpPr>
        <p:spPr>
          <a:xfrm>
            <a:off x="6208776" y="2066544"/>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Работы</a:t>
            </a:r>
            <a:endParaRPr lang="en-US" sz="2100" dirty="0"/>
          </a:p>
        </p:txBody>
      </p:sp>
      <p:sp>
        <p:nvSpPr>
          <p:cNvPr id="14" name="Text 11"/>
          <p:cNvSpPr/>
          <p:nvPr/>
        </p:nvSpPr>
        <p:spPr>
          <a:xfrm>
            <a:off x="6208776" y="2496312"/>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Что предъявлено, принято и требует доработки?</a:t>
            </a:r>
            <a:endParaRPr lang="en-US" sz="1700" dirty="0"/>
          </a:p>
        </p:txBody>
      </p:sp>
      <p:sp>
        <p:nvSpPr>
          <p:cNvPr id="15" name="Text 12"/>
          <p:cNvSpPr/>
          <p:nvPr/>
        </p:nvSpPr>
        <p:spPr>
          <a:xfrm>
            <a:off x="502920" y="3145536"/>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Способ действия</a:t>
            </a:r>
            <a:endParaRPr lang="en-US" sz="2100" dirty="0"/>
          </a:p>
        </p:txBody>
      </p:sp>
      <p:sp>
        <p:nvSpPr>
          <p:cNvPr id="16" name="Text 13"/>
          <p:cNvSpPr/>
          <p:nvPr/>
        </p:nvSpPr>
        <p:spPr>
          <a:xfrm>
            <a:off x="502920" y="3575304"/>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Что изменилось в сопоставимой исходной и итоговой задаче?</a:t>
            </a:r>
            <a:endParaRPr lang="en-US" sz="1700" dirty="0"/>
          </a:p>
        </p:txBody>
      </p:sp>
      <p:sp>
        <p:nvSpPr>
          <p:cNvPr id="17" name="Text 14"/>
          <p:cNvSpPr/>
          <p:nvPr/>
        </p:nvSpPr>
        <p:spPr>
          <a:xfrm>
            <a:off x="6208776" y="3145536"/>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Ресурсы</a:t>
            </a:r>
            <a:endParaRPr lang="en-US" sz="2100" dirty="0"/>
          </a:p>
        </p:txBody>
      </p:sp>
      <p:sp>
        <p:nvSpPr>
          <p:cNvPr id="18" name="Text 15"/>
          <p:cNvSpPr/>
          <p:nvPr/>
        </p:nvSpPr>
        <p:spPr>
          <a:xfrm>
            <a:off x="6208776" y="3575304"/>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Каковы реальные часы, материалы, деньги и энергия?</a:t>
            </a:r>
            <a:endParaRPr lang="en-US" sz="1700" dirty="0"/>
          </a:p>
        </p:txBody>
      </p:sp>
      <p:sp>
        <p:nvSpPr>
          <p:cNvPr id="19" name="Text 16"/>
          <p:cNvSpPr/>
          <p:nvPr/>
        </p:nvSpPr>
        <p:spPr>
          <a:xfrm>
            <a:off x="502920" y="4224528"/>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Доступность</a:t>
            </a:r>
            <a:endParaRPr lang="en-US" sz="2100" dirty="0"/>
          </a:p>
        </p:txBody>
      </p:sp>
      <p:sp>
        <p:nvSpPr>
          <p:cNvPr id="20" name="Text 17"/>
          <p:cNvSpPr/>
          <p:nvPr/>
        </p:nvSpPr>
        <p:spPr>
          <a:xfrm>
            <a:off x="502920" y="4654296"/>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Какие затруднения, обращения и изменения формата были?</a:t>
            </a:r>
            <a:endParaRPr lang="en-US" sz="1700" dirty="0"/>
          </a:p>
        </p:txBody>
      </p:sp>
      <p:sp>
        <p:nvSpPr>
          <p:cNvPr id="21" name="Text 18"/>
          <p:cNvSpPr/>
          <p:nvPr/>
        </p:nvSpPr>
        <p:spPr>
          <a:xfrm>
            <a:off x="6208776" y="4224528"/>
            <a:ext cx="5367528" cy="338328"/>
          </a:xfrm>
          <a:prstGeom prst="rect">
            <a:avLst/>
          </a:prstGeom>
          <a:noFill/>
          <a:ln/>
        </p:spPr>
        <p:txBody>
          <a:bodyPr wrap="square" lIns="0" tIns="0" rIns="0" bIns="0" rtlCol="0" anchor="ctr">
            <a:normAutofit/>
          </a:bodyPr>
          <a:lstStyle/>
          <a:p>
            <a:pPr indent="0" marL="0">
              <a:buNone/>
            </a:pPr>
            <a:r>
              <a:rPr lang="en-US" sz="2100" b="1" dirty="0">
                <a:solidFill>
                  <a:srgbClr val="18364B"/>
                </a:solidFill>
                <a:latin typeface="Arial" pitchFamily="34" charset="0"/>
                <a:ea typeface="Arial" pitchFamily="34" charset="-122"/>
                <a:cs typeface="Arial" pitchFamily="34" charset="-120"/>
              </a:rPr>
              <a:t>Повторение</a:t>
            </a:r>
            <a:endParaRPr lang="en-US" sz="2100" dirty="0"/>
          </a:p>
        </p:txBody>
      </p:sp>
      <p:sp>
        <p:nvSpPr>
          <p:cNvPr id="22" name="Text 19"/>
          <p:cNvSpPr/>
          <p:nvPr/>
        </p:nvSpPr>
        <p:spPr>
          <a:xfrm>
            <a:off x="6208776" y="4654296"/>
            <a:ext cx="5367528" cy="438912"/>
          </a:xfrm>
          <a:prstGeom prst="rect">
            <a:avLst/>
          </a:prstGeom>
          <a:noFill/>
          <a:ln/>
        </p:spPr>
        <p:txBody>
          <a:bodyPr wrap="square" lIns="0" tIns="0" rIns="0" bIns="0" rtlCol="0" anchor="ctr">
            <a:normAutofit/>
          </a:bodyPr>
          <a:lstStyle/>
          <a:p>
            <a:pPr indent="0" marL="0">
              <a:buNone/>
            </a:pPr>
            <a:r>
              <a:rPr lang="en-US" sz="1700" dirty="0">
                <a:solidFill>
                  <a:srgbClr val="566776"/>
                </a:solidFill>
                <a:latin typeface="Arial" pitchFamily="34" charset="0"/>
                <a:ea typeface="Arial" pitchFamily="34" charset="-122"/>
                <a:cs typeface="Arial" pitchFamily="34" charset="-120"/>
              </a:rPr>
              <a:t>Кто применил метод в другом контексте и что изменил?</a:t>
            </a:r>
            <a:endParaRPr lang="en-US" sz="1700" dirty="0"/>
          </a:p>
        </p:txBody>
      </p:sp>
      <p:sp>
        <p:nvSpPr>
          <p:cNvPr id="23" name="Shape 20"/>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24" name="Text 21"/>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Сначала исправить выявленные ограничения — затем решать, повторять ли цикл и расширять площадки.</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ПОДГОТОВКА ПЕРВОЙ МАСТЕРСКОЙ</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Пять договорённостей до начала цикла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Небольшой подтверждённый шаг предпочтительнее большого неподготовленного плана.</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02, 09–11, 22, 24</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38</a:t>
            </a:r>
            <a:endParaRPr lang="en-US" sz="1300" dirty="0"/>
          </a:p>
        </p:txBody>
      </p:sp>
      <p:sp>
        <p:nvSpPr>
          <p:cNvPr id="11" name="Shape 8"/>
          <p:cNvSpPr/>
          <p:nvPr/>
        </p:nvSpPr>
        <p:spPr>
          <a:xfrm>
            <a:off x="557784" y="2075688"/>
            <a:ext cx="393192" cy="393192"/>
          </a:xfrm>
          <a:prstGeom prst="ellipse">
            <a:avLst/>
          </a:prstGeom>
          <a:solidFill>
            <a:srgbClr val="BC8742"/>
          </a:solidFill>
          <a:ln w="12700">
            <a:solidFill>
              <a:srgbClr val="BC8742"/>
            </a:solidFill>
            <a:prstDash val="solid"/>
          </a:ln>
        </p:spPr>
      </p:sp>
      <p:sp>
        <p:nvSpPr>
          <p:cNvPr id="12" name="Text 9"/>
          <p:cNvSpPr/>
          <p:nvPr/>
        </p:nvSpPr>
        <p:spPr>
          <a:xfrm>
            <a:off x="557784" y="2075688"/>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3" name="Text 10"/>
          <p:cNvSpPr/>
          <p:nvPr/>
        </p:nvSpPr>
        <p:spPr>
          <a:xfrm>
            <a:off x="1124712" y="2061972"/>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Вопрос</a:t>
            </a:r>
            <a:endParaRPr lang="en-US" sz="2000" dirty="0"/>
          </a:p>
        </p:txBody>
      </p:sp>
      <p:sp>
        <p:nvSpPr>
          <p:cNvPr id="14" name="Text 11"/>
          <p:cNvSpPr/>
          <p:nvPr/>
        </p:nvSpPr>
        <p:spPr>
          <a:xfrm>
            <a:off x="3346704" y="2057400"/>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Одна посильная работа и её пользователь.</a:t>
            </a:r>
            <a:endParaRPr lang="en-US" sz="1900" dirty="0"/>
          </a:p>
        </p:txBody>
      </p:sp>
      <p:sp>
        <p:nvSpPr>
          <p:cNvPr id="15" name="Shape 12"/>
          <p:cNvSpPr/>
          <p:nvPr/>
        </p:nvSpPr>
        <p:spPr>
          <a:xfrm>
            <a:off x="557784" y="2752344"/>
            <a:ext cx="393192" cy="393192"/>
          </a:xfrm>
          <a:prstGeom prst="ellipse">
            <a:avLst/>
          </a:prstGeom>
          <a:solidFill>
            <a:srgbClr val="237B78"/>
          </a:solidFill>
          <a:ln w="12700">
            <a:solidFill>
              <a:srgbClr val="237B78"/>
            </a:solidFill>
            <a:prstDash val="solid"/>
          </a:ln>
        </p:spPr>
      </p:sp>
      <p:sp>
        <p:nvSpPr>
          <p:cNvPr id="16" name="Text 13"/>
          <p:cNvSpPr/>
          <p:nvPr/>
        </p:nvSpPr>
        <p:spPr>
          <a:xfrm>
            <a:off x="557784" y="2752344"/>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7" name="Text 14"/>
          <p:cNvSpPr/>
          <p:nvPr/>
        </p:nvSpPr>
        <p:spPr>
          <a:xfrm>
            <a:off x="1124712" y="2738628"/>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Поддержка</a:t>
            </a:r>
            <a:endParaRPr lang="en-US" sz="2000" dirty="0"/>
          </a:p>
        </p:txBody>
      </p:sp>
      <p:sp>
        <p:nvSpPr>
          <p:cNvPr id="18" name="Text 15"/>
          <p:cNvSpPr/>
          <p:nvPr/>
        </p:nvSpPr>
        <p:spPr>
          <a:xfrm>
            <a:off x="3346704" y="2734056"/>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Наставник, доступный формат и право на паузу.</a:t>
            </a:r>
            <a:endParaRPr lang="en-US" sz="1900" dirty="0"/>
          </a:p>
        </p:txBody>
      </p:sp>
      <p:sp>
        <p:nvSpPr>
          <p:cNvPr id="19" name="Shape 16"/>
          <p:cNvSpPr/>
          <p:nvPr/>
        </p:nvSpPr>
        <p:spPr>
          <a:xfrm>
            <a:off x="557784" y="3429000"/>
            <a:ext cx="393192" cy="393192"/>
          </a:xfrm>
          <a:prstGeom prst="ellipse">
            <a:avLst/>
          </a:prstGeom>
          <a:solidFill>
            <a:srgbClr val="BC8742"/>
          </a:solidFill>
          <a:ln w="12700">
            <a:solidFill>
              <a:srgbClr val="BC8742"/>
            </a:solidFill>
            <a:prstDash val="solid"/>
          </a:ln>
        </p:spPr>
      </p:sp>
      <p:sp>
        <p:nvSpPr>
          <p:cNvPr id="20" name="Text 17"/>
          <p:cNvSpPr/>
          <p:nvPr/>
        </p:nvSpPr>
        <p:spPr>
          <a:xfrm>
            <a:off x="557784" y="3429000"/>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21" name="Text 18"/>
          <p:cNvSpPr/>
          <p:nvPr/>
        </p:nvSpPr>
        <p:spPr>
          <a:xfrm>
            <a:off x="1124712" y="3415284"/>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Основания</a:t>
            </a:r>
            <a:endParaRPr lang="en-US" sz="2000" dirty="0"/>
          </a:p>
        </p:txBody>
      </p:sp>
      <p:sp>
        <p:nvSpPr>
          <p:cNvPr id="22" name="Text 19"/>
          <p:cNvSpPr/>
          <p:nvPr/>
        </p:nvSpPr>
        <p:spPr>
          <a:xfrm>
            <a:off x="3346704" y="3410712"/>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Организатор, площадка, данные, права, безопасность.</a:t>
            </a:r>
            <a:endParaRPr lang="en-US" sz="1900" dirty="0"/>
          </a:p>
        </p:txBody>
      </p:sp>
      <p:sp>
        <p:nvSpPr>
          <p:cNvPr id="23" name="Shape 20"/>
          <p:cNvSpPr/>
          <p:nvPr/>
        </p:nvSpPr>
        <p:spPr>
          <a:xfrm>
            <a:off x="557784" y="4105656"/>
            <a:ext cx="393192" cy="393192"/>
          </a:xfrm>
          <a:prstGeom prst="ellipse">
            <a:avLst/>
          </a:prstGeom>
          <a:solidFill>
            <a:srgbClr val="237B78"/>
          </a:solidFill>
          <a:ln w="12700">
            <a:solidFill>
              <a:srgbClr val="237B78"/>
            </a:solidFill>
            <a:prstDash val="solid"/>
          </a:ln>
        </p:spPr>
      </p:sp>
      <p:sp>
        <p:nvSpPr>
          <p:cNvPr id="24" name="Text 21"/>
          <p:cNvSpPr/>
          <p:nvPr/>
        </p:nvSpPr>
        <p:spPr>
          <a:xfrm>
            <a:off x="557784" y="4105656"/>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4</a:t>
            </a:r>
            <a:endParaRPr lang="en-US" sz="1400" dirty="0"/>
          </a:p>
        </p:txBody>
      </p:sp>
      <p:sp>
        <p:nvSpPr>
          <p:cNvPr id="25" name="Text 22"/>
          <p:cNvSpPr/>
          <p:nvPr/>
        </p:nvSpPr>
        <p:spPr>
          <a:xfrm>
            <a:off x="1124712" y="4091940"/>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Ресурсы</a:t>
            </a:r>
            <a:endParaRPr lang="en-US" sz="2000" dirty="0"/>
          </a:p>
        </p:txBody>
      </p:sp>
      <p:sp>
        <p:nvSpPr>
          <p:cNvPr id="26" name="Text 23"/>
          <p:cNvSpPr/>
          <p:nvPr/>
        </p:nvSpPr>
        <p:spPr>
          <a:xfrm>
            <a:off x="3346704" y="4087368"/>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Подтверждённые время, материалы и расходы.</a:t>
            </a:r>
            <a:endParaRPr lang="en-US" sz="1900" dirty="0"/>
          </a:p>
        </p:txBody>
      </p:sp>
      <p:sp>
        <p:nvSpPr>
          <p:cNvPr id="27" name="Shape 24"/>
          <p:cNvSpPr/>
          <p:nvPr/>
        </p:nvSpPr>
        <p:spPr>
          <a:xfrm>
            <a:off x="557784" y="4782312"/>
            <a:ext cx="393192" cy="393192"/>
          </a:xfrm>
          <a:prstGeom prst="ellipse">
            <a:avLst/>
          </a:prstGeom>
          <a:solidFill>
            <a:srgbClr val="BC8742"/>
          </a:solidFill>
          <a:ln w="12700">
            <a:solidFill>
              <a:srgbClr val="BC8742"/>
            </a:solidFill>
            <a:prstDash val="solid"/>
          </a:ln>
        </p:spPr>
      </p:sp>
      <p:sp>
        <p:nvSpPr>
          <p:cNvPr id="28" name="Text 25"/>
          <p:cNvSpPr/>
          <p:nvPr/>
        </p:nvSpPr>
        <p:spPr>
          <a:xfrm>
            <a:off x="557784" y="4782312"/>
            <a:ext cx="393192" cy="393192"/>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29" name="Text 26"/>
          <p:cNvSpPr/>
          <p:nvPr/>
        </p:nvSpPr>
        <p:spPr>
          <a:xfrm>
            <a:off x="1124712" y="4768596"/>
            <a:ext cx="2148840" cy="393192"/>
          </a:xfrm>
          <a:prstGeom prst="rect">
            <a:avLst/>
          </a:prstGeom>
          <a:noFill/>
          <a:ln/>
        </p:spPr>
        <p:txBody>
          <a:bodyPr wrap="square" lIns="0" tIns="0" rIns="0" bIns="0" rtlCol="0" anchor="ctr">
            <a:normAutofit/>
          </a:bodyPr>
          <a:lstStyle/>
          <a:p>
            <a:pPr indent="0" marL="0">
              <a:buNone/>
            </a:pPr>
            <a:r>
              <a:rPr lang="en-US" sz="2000" b="1" dirty="0">
                <a:solidFill>
                  <a:srgbClr val="18364B"/>
                </a:solidFill>
                <a:latin typeface="Arial" pitchFamily="34" charset="0"/>
                <a:ea typeface="Arial" pitchFamily="34" charset="-122"/>
                <a:cs typeface="Arial" pitchFamily="34" charset="-120"/>
              </a:rPr>
              <a:t>Проверка</a:t>
            </a:r>
            <a:endParaRPr lang="en-US" sz="2000" dirty="0"/>
          </a:p>
        </p:txBody>
      </p:sp>
      <p:sp>
        <p:nvSpPr>
          <p:cNvPr id="30" name="Text 27"/>
          <p:cNvSpPr/>
          <p:nvPr/>
        </p:nvSpPr>
        <p:spPr>
          <a:xfrm>
            <a:off x="3346704" y="4764024"/>
            <a:ext cx="8092440" cy="402336"/>
          </a:xfrm>
          <a:prstGeom prst="rect">
            <a:avLst/>
          </a:prstGeom>
          <a:noFill/>
          <a:ln/>
        </p:spPr>
        <p:txBody>
          <a:bodyPr wrap="square" lIns="0" tIns="0" rIns="0" bIns="0" rtlCol="0" anchor="ctr">
            <a:normAutofit/>
          </a:bodyPr>
          <a:lstStyle/>
          <a:p>
            <a:pPr indent="0" marL="0">
              <a:buNone/>
            </a:pPr>
            <a:r>
              <a:rPr lang="en-US" sz="1900" dirty="0">
                <a:solidFill>
                  <a:srgbClr val="566776"/>
                </a:solidFill>
                <a:latin typeface="Arial" pitchFamily="34" charset="0"/>
                <a:ea typeface="Arial" pitchFamily="34" charset="-122"/>
                <a:cs typeface="Arial" pitchFamily="34" charset="-120"/>
              </a:rPr>
              <a:t>Критерий, свидетельство результата и дата разбора.</a:t>
            </a:r>
            <a:endParaRPr lang="en-US" sz="1900" dirty="0"/>
          </a:p>
        </p:txBody>
      </p:sp>
      <p:sp>
        <p:nvSpPr>
          <p:cNvPr id="31" name="Shape 28"/>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2" name="Text 29"/>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Результат подготовки: личный маршрут + паспорт проекта + известные условия первого действия.</a:t>
            </a:r>
            <a:endParaRPr lang="en-US" sz="15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ИСТОЧНИКИ И НАВИГАЦИЯ</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Основание — Том II; внешние источники — ориентиры</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Коды S сохранены из библиографии тома. Заголовки источников ниже открываются по нажатию.</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источники, с. 37–38</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39</a:t>
            </a:r>
            <a:endParaRPr lang="en-US" sz="1300" dirty="0"/>
          </a:p>
        </p:txBody>
      </p:sp>
      <p:sp>
        <p:nvSpPr>
          <p:cNvPr id="11" name="Text 8">
            <a:hlinkClick r:id="rId1" tooltip=""/>
          </p:cNvPr>
          <p:cNvSpPr/>
          <p:nvPr/>
        </p:nvSpPr>
        <p:spPr>
          <a:xfrm>
            <a:off x="530352" y="2057400"/>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S01  Обучение на протяжении жизни</a:t>
            </a:r>
            <a:endParaRPr lang="en-US" sz="1600" dirty="0"/>
          </a:p>
        </p:txBody>
      </p:sp>
      <p:sp>
        <p:nvSpPr>
          <p:cNvPr id="12" name="Text 9"/>
          <p:cNvSpPr/>
          <p:nvPr/>
        </p:nvSpPr>
        <p:spPr>
          <a:xfrm>
            <a:off x="923544" y="2432304"/>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UNESCO Institute for Lifelong Learning</a:t>
            </a:r>
            <a:endParaRPr lang="en-US" sz="1250" dirty="0"/>
          </a:p>
        </p:txBody>
      </p:sp>
      <p:sp>
        <p:nvSpPr>
          <p:cNvPr id="13" name="Text 10">
            <a:hlinkClick r:id="rId2" tooltip=""/>
          </p:cNvPr>
          <p:cNvSpPr/>
          <p:nvPr/>
        </p:nvSpPr>
        <p:spPr>
          <a:xfrm>
            <a:off x="530352" y="2724912"/>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S02  Культура и художественное образование · 2024</a:t>
            </a:r>
            <a:endParaRPr lang="en-US" sz="1600" dirty="0"/>
          </a:p>
        </p:txBody>
      </p:sp>
      <p:sp>
        <p:nvSpPr>
          <p:cNvPr id="14" name="Text 11"/>
          <p:cNvSpPr/>
          <p:nvPr/>
        </p:nvSpPr>
        <p:spPr>
          <a:xfrm>
            <a:off x="923544" y="3099816"/>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15" name="Text 12">
            <a:hlinkClick r:id="rId3" tooltip=""/>
          </p:cNvPr>
          <p:cNvSpPr/>
          <p:nvPr/>
        </p:nvSpPr>
        <p:spPr>
          <a:xfrm>
            <a:off x="530352" y="3392424"/>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S03  Рекомендация об открытой науке · 2021</a:t>
            </a:r>
            <a:endParaRPr lang="en-US" sz="1600" dirty="0"/>
          </a:p>
        </p:txBody>
      </p:sp>
      <p:sp>
        <p:nvSpPr>
          <p:cNvPr id="16" name="Text 13"/>
          <p:cNvSpPr/>
          <p:nvPr/>
        </p:nvSpPr>
        <p:spPr>
          <a:xfrm>
            <a:off x="923544" y="3767328"/>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17" name="Text 14">
            <a:hlinkClick r:id="rId4" tooltip=""/>
          </p:cNvPr>
          <p:cNvSpPr/>
          <p:nvPr/>
        </p:nvSpPr>
        <p:spPr>
          <a:xfrm>
            <a:off x="530352" y="4059936"/>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S04  Открытые образовательные ресурсы · 2019</a:t>
            </a:r>
            <a:endParaRPr lang="en-US" sz="1600" dirty="0"/>
          </a:p>
        </p:txBody>
      </p:sp>
      <p:sp>
        <p:nvSpPr>
          <p:cNvPr id="18" name="Text 15"/>
          <p:cNvSpPr/>
          <p:nvPr/>
        </p:nvSpPr>
        <p:spPr>
          <a:xfrm>
            <a:off x="923544" y="4434840"/>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19" name="Text 16">
            <a:hlinkClick r:id="rId5" tooltip=""/>
          </p:cNvPr>
          <p:cNvSpPr/>
          <p:nvPr/>
        </p:nvSpPr>
        <p:spPr>
          <a:xfrm>
            <a:off x="530352" y="4727448"/>
            <a:ext cx="548640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S07  Джоуль и единицы мощности</a:t>
            </a:r>
            <a:endParaRPr lang="en-US" sz="1600" dirty="0"/>
          </a:p>
        </p:txBody>
      </p:sp>
      <p:sp>
        <p:nvSpPr>
          <p:cNvPr id="20" name="Text 17"/>
          <p:cNvSpPr/>
          <p:nvPr/>
        </p:nvSpPr>
        <p:spPr>
          <a:xfrm>
            <a:off x="923544" y="5102352"/>
            <a:ext cx="509320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NIST</a:t>
            </a:r>
            <a:endParaRPr lang="en-US" sz="1250" dirty="0"/>
          </a:p>
        </p:txBody>
      </p:sp>
      <p:sp>
        <p:nvSpPr>
          <p:cNvPr id="21" name="Text 18">
            <a:hlinkClick r:id="rId6" tooltip=""/>
          </p:cNvPr>
          <p:cNvSpPr/>
          <p:nvPr/>
        </p:nvSpPr>
        <p:spPr>
          <a:xfrm>
            <a:off x="6309360" y="2057400"/>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S08  Этические аспекты ИИ · 2021</a:t>
            </a:r>
            <a:endParaRPr lang="en-US" sz="1600" dirty="0"/>
          </a:p>
        </p:txBody>
      </p:sp>
      <p:sp>
        <p:nvSpPr>
          <p:cNvPr id="22" name="Text 19"/>
          <p:cNvSpPr/>
          <p:nvPr/>
        </p:nvSpPr>
        <p:spPr>
          <a:xfrm>
            <a:off x="6702552" y="2432304"/>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ЮНЕСКО</a:t>
            </a:r>
            <a:endParaRPr lang="en-US" sz="1250" dirty="0"/>
          </a:p>
        </p:txBody>
      </p:sp>
      <p:sp>
        <p:nvSpPr>
          <p:cNvPr id="23" name="Text 20">
            <a:hlinkClick r:id="rId7" tooltip=""/>
          </p:cNvPr>
          <p:cNvSpPr/>
          <p:nvPr/>
        </p:nvSpPr>
        <p:spPr>
          <a:xfrm>
            <a:off x="6309360" y="2724912"/>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S09  Федеральный закон № 273-ФЗ · образование</a:t>
            </a:r>
            <a:endParaRPr lang="en-US" sz="1600" dirty="0"/>
          </a:p>
        </p:txBody>
      </p:sp>
      <p:sp>
        <p:nvSpPr>
          <p:cNvPr id="24" name="Text 21"/>
          <p:cNvSpPr/>
          <p:nvPr/>
        </p:nvSpPr>
        <p:spPr>
          <a:xfrm>
            <a:off x="6702552" y="3099816"/>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Официальное опубликование · 30.12.2012</a:t>
            </a:r>
            <a:endParaRPr lang="en-US" sz="1250" dirty="0"/>
          </a:p>
        </p:txBody>
      </p:sp>
      <p:sp>
        <p:nvSpPr>
          <p:cNvPr id="25" name="Text 22">
            <a:hlinkClick r:id="rId8" tooltip=""/>
          </p:cNvPr>
          <p:cNvSpPr/>
          <p:nvPr/>
        </p:nvSpPr>
        <p:spPr>
          <a:xfrm>
            <a:off x="6309360" y="3392424"/>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S10  Федеральный закон № 152-ФЗ · данные</a:t>
            </a:r>
            <a:endParaRPr lang="en-US" sz="1600" dirty="0"/>
          </a:p>
        </p:txBody>
      </p:sp>
      <p:sp>
        <p:nvSpPr>
          <p:cNvPr id="26" name="Text 23"/>
          <p:cNvSpPr/>
          <p:nvPr/>
        </p:nvSpPr>
        <p:spPr>
          <a:xfrm>
            <a:off x="6702552" y="3767328"/>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Минтруд России · ведомственный текст</a:t>
            </a:r>
            <a:endParaRPr lang="en-US" sz="1250" dirty="0"/>
          </a:p>
        </p:txBody>
      </p:sp>
      <p:sp>
        <p:nvSpPr>
          <p:cNvPr id="27" name="Text 24">
            <a:hlinkClick r:id="rId9" tooltip=""/>
          </p:cNvPr>
          <p:cNvSpPr/>
          <p:nvPr/>
        </p:nvSpPr>
        <p:spPr>
          <a:xfrm>
            <a:off x="6309360" y="4059936"/>
            <a:ext cx="5349240" cy="338328"/>
          </a:xfrm>
          <a:prstGeom prst="rect">
            <a:avLst/>
          </a:prstGeom>
          <a:noFill/>
          <a:ln/>
        </p:spPr>
        <p:txBody>
          <a:bodyPr wrap="square" lIns="0" tIns="0" rIns="0" bIns="0" rtlCol="0" anchor="ctr">
            <a:normAutofit/>
          </a:bodyPr>
          <a:lstStyle/>
          <a:p>
            <a:pPr indent="0" marL="0">
              <a:buNone/>
            </a:pPr>
            <a:r>
              <a:rPr lang="en-US" sz="1600" b="1" u="sng" dirty="0">
                <a:solidFill>
                  <a:srgbClr val="3A7196"/>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S11  ГК РФ, часть IV · интеллектуальные права</a:t>
            </a:r>
            <a:endParaRPr lang="en-US" sz="1600" dirty="0"/>
          </a:p>
        </p:txBody>
      </p:sp>
      <p:sp>
        <p:nvSpPr>
          <p:cNvPr id="28" name="Text 25"/>
          <p:cNvSpPr/>
          <p:nvPr/>
        </p:nvSpPr>
        <p:spPr>
          <a:xfrm>
            <a:off x="6702552" y="4434840"/>
            <a:ext cx="4956048" cy="274320"/>
          </a:xfrm>
          <a:prstGeom prst="rect">
            <a:avLst/>
          </a:prstGeom>
          <a:noFill/>
          <a:ln/>
        </p:spPr>
        <p:txBody>
          <a:bodyPr wrap="square" lIns="0" tIns="0" rIns="0" bIns="0" rtlCol="0" anchor="ctr">
            <a:normAutofit/>
          </a:bodyPr>
          <a:lstStyle/>
          <a:p>
            <a:pPr indent="0" marL="0">
              <a:buNone/>
            </a:pPr>
            <a:r>
              <a:rPr lang="en-US" sz="1250" dirty="0">
                <a:solidFill>
                  <a:srgbClr val="566776"/>
                </a:solidFill>
                <a:latin typeface="Arial" pitchFamily="34" charset="0"/>
                <a:ea typeface="Arial" pitchFamily="34" charset="-122"/>
                <a:cs typeface="Arial" pitchFamily="34" charset="-120"/>
              </a:rPr>
              <a:t>Роспатент · нормативные материалы</a:t>
            </a:r>
            <a:endParaRPr lang="en-US" sz="1250" dirty="0"/>
          </a:p>
        </p:txBody>
      </p:sp>
      <p:sp>
        <p:nvSpPr>
          <p:cNvPr id="29" name="Text 26"/>
          <p:cNvSpPr/>
          <p:nvPr/>
        </p:nvSpPr>
        <p:spPr>
          <a:xfrm>
            <a:off x="6336792" y="4837176"/>
            <a:ext cx="5029200" cy="576072"/>
          </a:xfrm>
          <a:prstGeom prst="rect">
            <a:avLst/>
          </a:prstGeom>
          <a:noFill/>
          <a:ln/>
        </p:spPr>
        <p:txBody>
          <a:bodyPr wrap="square" lIns="0" tIns="0" rIns="0" bIns="0" rtlCol="0" anchor="ctr">
            <a:normAutofit/>
          </a:bodyPr>
          <a:lstStyle/>
          <a:p>
            <a:pPr indent="0" marL="0">
              <a:buNone/>
            </a:pPr>
            <a:r>
              <a:rPr lang="en-US" sz="1500" dirty="0">
                <a:solidFill>
                  <a:srgbClr val="566776"/>
                </a:solidFill>
                <a:latin typeface="Arial" pitchFamily="34" charset="0"/>
                <a:ea typeface="Arial" pitchFamily="34" charset="-122"/>
                <a:cs typeface="Arial" pitchFamily="34" charset="-120"/>
              </a:rPr>
              <a:t>Методика, сроки, формы и учебные примеры — проектные решения Тома II.</a:t>
            </a:r>
            <a:endParaRPr lang="en-US" sz="1500" dirty="0"/>
          </a:p>
        </p:txBody>
      </p:sp>
      <p:sp>
        <p:nvSpPr>
          <p:cNvPr id="30" name="Shape 27"/>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31" name="Text 28"/>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Источники и пояснения также включены в заметки докладчика. Актуальность правовых требований — отдельная проверка.</a:t>
            </a:r>
            <a:endParaRPr lang="en-US" sz="15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CFAF6"/>
        </a:solidFill>
      </p:bgPr>
    </p:bg>
    <p:spTree>
      <p:nvGrpSpPr>
        <p:cNvPr id="1" name=""/>
        <p:cNvGrpSpPr/>
        <p:nvPr/>
      </p:nvGrpSpPr>
      <p:grpSpPr>
        <a:xfrm>
          <a:off x="0" y="0"/>
          <a:ext cx="0" cy="0"/>
          <a:chOff x="0" y="0"/>
          <a:chExt cx="0" cy="0"/>
        </a:xfrm>
      </p:grpSpPr>
      <p:sp>
        <p:nvSpPr>
          <p:cNvPr id="2" name="Shape 0"/>
          <p:cNvSpPr/>
          <p:nvPr/>
        </p:nvSpPr>
        <p:spPr>
          <a:xfrm>
            <a:off x="502920" y="384048"/>
            <a:ext cx="475488" cy="50292"/>
          </a:xfrm>
          <a:prstGeom prst="rect">
            <a:avLst/>
          </a:prstGeom>
          <a:solidFill>
            <a:srgbClr val="BC8742"/>
          </a:solidFill>
          <a:ln w="8890">
            <a:solidFill>
              <a:srgbClr val="BC8742"/>
            </a:solidFill>
            <a:prstDash val="solid"/>
          </a:ln>
        </p:spPr>
      </p:sp>
      <p:sp>
        <p:nvSpPr>
          <p:cNvPr id="3" name="Text 1"/>
          <p:cNvSpPr/>
          <p:nvPr/>
        </p:nvSpPr>
        <p:spPr>
          <a:xfrm>
            <a:off x="1133856" y="274320"/>
            <a:ext cx="9966960" cy="274320"/>
          </a:xfrm>
          <a:prstGeom prst="rect">
            <a:avLst/>
          </a:prstGeom>
          <a:noFill/>
          <a:ln/>
        </p:spPr>
        <p:txBody>
          <a:bodyPr wrap="square" lIns="0" tIns="0" rIns="0" bIns="0" rtlCol="0" anchor="ctr">
            <a:normAutofit/>
          </a:bodyPr>
          <a:lstStyle/>
          <a:p>
            <a:pPr indent="0" marL="0">
              <a:buNone/>
            </a:pPr>
            <a:r>
              <a:rPr lang="en-US" sz="1150" b="1" spc="115" kern="0" dirty="0">
                <a:solidFill>
                  <a:srgbClr val="BC8742"/>
                </a:solidFill>
                <a:latin typeface="Arial" pitchFamily="34" charset="0"/>
                <a:ea typeface="Arial" pitchFamily="34" charset="-122"/>
                <a:cs typeface="Arial" pitchFamily="34" charset="-120"/>
              </a:rPr>
              <a:t>СЛЕДУЮЩИЙ ЦИКЛ</a:t>
            </a:r>
            <a:endParaRPr lang="en-US" sz="1150" dirty="0"/>
          </a:p>
        </p:txBody>
      </p:sp>
      <p:sp>
        <p:nvSpPr>
          <p:cNvPr id="4" name="Text 2"/>
          <p:cNvSpPr/>
          <p:nvPr/>
        </p:nvSpPr>
        <p:spPr>
          <a:xfrm>
            <a:off x="502920" y="758952"/>
            <a:ext cx="11109960" cy="594360"/>
          </a:xfrm>
          <a:prstGeom prst="rect">
            <a:avLst/>
          </a:prstGeom>
          <a:noFill/>
          <a:ln/>
        </p:spPr>
        <p:txBody>
          <a:bodyPr wrap="square" lIns="0" tIns="0" rIns="0" bIns="0" rtlCol="0" anchor="ctr">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Вопрос → работа → проверка → передача опыта</a:t>
            </a:r>
            <a:endParaRPr lang="en-US" sz="3200" dirty="0"/>
          </a:p>
        </p:txBody>
      </p:sp>
      <p:sp>
        <p:nvSpPr>
          <p:cNvPr id="5" name="Text 3"/>
          <p:cNvSpPr/>
          <p:nvPr/>
        </p:nvSpPr>
        <p:spPr>
          <a:xfrm>
            <a:off x="521208" y="1435608"/>
            <a:ext cx="11018520" cy="438912"/>
          </a:xfrm>
          <a:prstGeom prst="rect">
            <a:avLst/>
          </a:prstGeom>
          <a:noFill/>
          <a:ln/>
        </p:spPr>
        <p:txBody>
          <a:bodyPr wrap="square" lIns="0" tIns="0" rIns="0" bIns="0" rtlCol="0" anchor="ctr">
            <a:normAutofit/>
          </a:bodyPr>
          <a:lstStyle/>
          <a:p>
            <a:pPr indent="0" marL="0">
              <a:buNone/>
            </a:pPr>
            <a:r>
              <a:rPr lang="en-US" sz="1750" dirty="0">
                <a:solidFill>
                  <a:srgbClr val="566776"/>
                </a:solidFill>
                <a:latin typeface="Arial" pitchFamily="34" charset="0"/>
                <a:ea typeface="Arial" pitchFamily="34" charset="-122"/>
                <a:cs typeface="Arial" pitchFamily="34" charset="-120"/>
              </a:rPr>
              <a:t>Практический итог — освоенный способ действия и честно описанные ограничения.</a:t>
            </a:r>
            <a:endParaRPr lang="en-US" sz="1750" dirty="0"/>
          </a:p>
        </p:txBody>
      </p:sp>
      <p:sp>
        <p:nvSpPr>
          <p:cNvPr id="6" name="Shape 4"/>
          <p:cNvSpPr/>
          <p:nvPr/>
        </p:nvSpPr>
        <p:spPr>
          <a:xfrm>
            <a:off x="502920" y="6355080"/>
            <a:ext cx="11183112" cy="0"/>
          </a:xfrm>
          <a:prstGeom prst="line">
            <a:avLst/>
          </a:prstGeom>
          <a:noFill/>
          <a:ln w="8890">
            <a:solidFill>
              <a:srgbClr val="DEDCD5"/>
            </a:solidFill>
            <a:prstDash val="solid"/>
          </a:ln>
        </p:spPr>
      </p:sp>
      <p:sp>
        <p:nvSpPr>
          <p:cNvPr id="7" name="Text 5"/>
          <p:cNvSpPr/>
          <p:nvPr/>
        </p:nvSpPr>
        <p:spPr>
          <a:xfrm>
            <a:off x="502920" y="6473952"/>
            <a:ext cx="2331720" cy="182880"/>
          </a:xfrm>
          <a:prstGeom prst="rect">
            <a:avLst/>
          </a:prstGeom>
          <a:noFill/>
          <a:ln/>
        </p:spPr>
        <p:txBody>
          <a:bodyPr wrap="square" lIns="0" tIns="0" rIns="0" bIns="0" rtlCol="0" anchor="ctr">
            <a:normAutofit/>
          </a:bodyPr>
          <a:lstStyle/>
          <a:p>
            <a:pPr indent="0" marL="0">
              <a:buNone/>
            </a:pPr>
            <a:r>
              <a:rPr lang="en-US" sz="1000" b="1" dirty="0">
                <a:solidFill>
                  <a:srgbClr val="566776"/>
                </a:solidFill>
                <a:latin typeface="Arial" pitchFamily="34" charset="0"/>
                <a:ea typeface="Arial" pitchFamily="34" charset="-122"/>
                <a:cs typeface="Arial" pitchFamily="34" charset="-120"/>
              </a:rPr>
              <a:t>ФЕНИКС  /  ТОМ II</a:t>
            </a:r>
            <a:endParaRPr lang="en-US" sz="1000" dirty="0"/>
          </a:p>
        </p:txBody>
      </p:sp>
      <p:sp>
        <p:nvSpPr>
          <p:cNvPr id="8" name="Text 6"/>
          <p:cNvSpPr/>
          <p:nvPr/>
        </p:nvSpPr>
        <p:spPr>
          <a:xfrm>
            <a:off x="2880360" y="6455664"/>
            <a:ext cx="8138160" cy="219456"/>
          </a:xfrm>
          <a:prstGeom prst="rect">
            <a:avLst/>
          </a:prstGeom>
          <a:noFill/>
          <a:ln/>
        </p:spPr>
        <p:txBody>
          <a:bodyPr wrap="square" lIns="0" tIns="0" rIns="0" bIns="0" rtlCol="0" anchor="ctr">
            <a:normAutofit/>
          </a:bodyPr>
          <a:lstStyle/>
          <a:p>
            <a:pPr algn="r" indent="0" marL="0">
              <a:buNone/>
            </a:pPr>
            <a:r>
              <a:rPr lang="en-US" sz="950" dirty="0">
                <a:solidFill>
                  <a:srgbClr val="566776"/>
                </a:solidFill>
                <a:latin typeface="Arial" pitchFamily="34" charset="0"/>
                <a:ea typeface="Arial" pitchFamily="34" charset="-122"/>
                <a:cs typeface="Arial" pitchFamily="34" charset="-120"/>
              </a:rPr>
              <a:t>Том II, гл. 24, с. 27; формы А–З</a:t>
            </a:r>
            <a:endParaRPr lang="en-US" sz="950" dirty="0"/>
          </a:p>
        </p:txBody>
      </p:sp>
      <p:sp>
        <p:nvSpPr>
          <p:cNvPr id="9" name="Text 7"/>
          <p:cNvSpPr/>
          <p:nvPr/>
        </p:nvSpPr>
        <p:spPr>
          <a:xfrm>
            <a:off x="11192256" y="6428232"/>
            <a:ext cx="484632" cy="274320"/>
          </a:xfrm>
          <a:prstGeom prst="rect">
            <a:avLst/>
          </a:prstGeom>
          <a:noFill/>
          <a:ln/>
        </p:spPr>
        <p:txBody>
          <a:bodyPr wrap="square" lIns="0" tIns="0" rIns="0" bIns="0" rtlCol="0" anchor="ctr">
            <a:normAutofit/>
          </a:bodyPr>
          <a:lstStyle/>
          <a:p>
            <a:pPr algn="r" indent="0" marL="0">
              <a:buNone/>
            </a:pPr>
            <a:r>
              <a:rPr lang="en-US" sz="1300" b="1" dirty="0">
                <a:solidFill>
                  <a:srgbClr val="BC8742"/>
                </a:solidFill>
                <a:latin typeface="Arial" pitchFamily="34" charset="0"/>
                <a:ea typeface="Arial" pitchFamily="34" charset="-122"/>
                <a:cs typeface="Arial" pitchFamily="34" charset="-120"/>
              </a:rPr>
              <a:t>40</a:t>
            </a:r>
            <a:endParaRPr lang="en-US" sz="1300" dirty="0"/>
          </a:p>
        </p:txBody>
      </p:sp>
      <p:sp>
        <p:nvSpPr>
          <p:cNvPr id="11" name="Text 8"/>
          <p:cNvSpPr/>
          <p:nvPr/>
        </p:nvSpPr>
        <p:spPr>
          <a:xfrm>
            <a:off x="576072" y="2350008"/>
            <a:ext cx="6949440" cy="2660904"/>
          </a:xfrm>
          <a:prstGeom prst="rect">
            <a:avLst/>
          </a:prstGeom>
          <a:noFill/>
          <a:ln/>
        </p:spPr>
        <p:txBody>
          <a:bodyPr wrap="square" lIns="0" tIns="0" rIns="0" bIns="0" rtlCol="0" anchor="t">
            <a:normAutofit/>
          </a:bodyPr>
          <a:lstStyle/>
          <a:p>
            <a:pPr indent="0" marL="0">
              <a:buNone/>
            </a:pPr>
            <a:r>
              <a:rPr lang="en-US" sz="3200" b="1" dirty="0">
                <a:solidFill>
                  <a:srgbClr val="18364B"/>
                </a:solidFill>
                <a:latin typeface="Arial" pitchFamily="34" charset="0"/>
                <a:ea typeface="Arial" pitchFamily="34" charset="-122"/>
                <a:cs typeface="Arial" pitchFamily="34" charset="-120"/>
              </a:rPr>
              <a:t>Один выбранный результат.</a:t>
            </a:r>
            <a:endParaRPr lang="en-US" sz="3200" dirty="0"/>
          </a:p>
          <a:p>
            <a:pPr indent="0" marL="0">
              <a:buNone/>
            </a:pPr>
            <a:r>
              <a:rPr lang="en-US" sz="3200" b="1" dirty="0">
                <a:solidFill>
                  <a:srgbClr val="18364B"/>
                </a:solidFill>
                <a:latin typeface="Arial" pitchFamily="34" charset="0"/>
                <a:ea typeface="Arial" pitchFamily="34" charset="-122"/>
                <a:cs typeface="Arial" pitchFamily="34" charset="-120"/>
              </a:rPr>
              <a:t>Понятные условия.</a:t>
            </a:r>
            <a:endParaRPr lang="en-US" sz="3200" dirty="0"/>
          </a:p>
          <a:p>
            <a:pPr indent="0" marL="0">
              <a:buNone/>
            </a:pPr>
            <a:r>
              <a:rPr lang="en-US" sz="3200" b="1" dirty="0">
                <a:solidFill>
                  <a:srgbClr val="18364B"/>
                </a:solidFill>
                <a:latin typeface="Arial" pitchFamily="34" charset="0"/>
                <a:ea typeface="Arial" pitchFamily="34" charset="-122"/>
                <a:cs typeface="Arial" pitchFamily="34" charset="-120"/>
              </a:rPr>
              <a:t>Проверяемая работа.</a:t>
            </a:r>
            <a:endParaRPr lang="en-US" sz="3200" dirty="0"/>
          </a:p>
          <a:p>
            <a:pPr indent="0" marL="0">
              <a:buNone/>
            </a:pPr>
            <a:r>
              <a:rPr lang="en-US" sz="3200" b="1" dirty="0">
                <a:solidFill>
                  <a:srgbClr val="18364B"/>
                </a:solidFill>
                <a:latin typeface="Arial" pitchFamily="34" charset="0"/>
                <a:ea typeface="Arial" pitchFamily="34" charset="-122"/>
                <a:cs typeface="Arial" pitchFamily="34" charset="-120"/>
              </a:rPr>
              <a:t>Сохранённый опыт.</a:t>
            </a:r>
            <a:endParaRPr lang="en-US" sz="3200" dirty="0"/>
          </a:p>
        </p:txBody>
      </p:sp>
      <p:pic>
        <p:nvPicPr>
          <p:cNvPr id="12" name="Image 0" descr="Феникс — художественный символ цикла развития">    </p:cNvPr>
          <p:cNvPicPr>
            <a:picLocks noChangeAspect="1"/>
          </p:cNvPicPr>
          <p:nvPr/>
        </p:nvPicPr>
        <p:blipFill>
          <a:blip r:embed="rId1"/>
          <a:stretch>
            <a:fillRect/>
          </a:stretch>
        </p:blipFill>
        <p:spPr>
          <a:xfrm>
            <a:off x="7754112" y="2350008"/>
            <a:ext cx="3721608" cy="2368296"/>
          </a:xfrm>
          <a:prstGeom prst="rect">
            <a:avLst/>
          </a:prstGeom>
        </p:spPr>
      </p:pic>
      <p:sp>
        <p:nvSpPr>
          <p:cNvPr id="13" name="Shape 9"/>
          <p:cNvSpPr/>
          <p:nvPr/>
        </p:nvSpPr>
        <p:spPr>
          <a:xfrm>
            <a:off x="7735824" y="4974336"/>
            <a:ext cx="3749040" cy="310896"/>
          </a:xfrm>
          <a:prstGeom prst="roundRect">
            <a:avLst>
              <a:gd name="adj" fmla="val 29412"/>
            </a:avLst>
          </a:prstGeom>
          <a:solidFill>
            <a:srgbClr val="F4EADD"/>
          </a:solidFill>
          <a:ln w="8890">
            <a:solidFill>
              <a:srgbClr val="F4EADD"/>
            </a:solidFill>
            <a:prstDash val="solid"/>
          </a:ln>
        </p:spPr>
      </p:sp>
      <p:sp>
        <p:nvSpPr>
          <p:cNvPr id="14" name="Text 10"/>
          <p:cNvSpPr/>
          <p:nvPr/>
        </p:nvSpPr>
        <p:spPr>
          <a:xfrm>
            <a:off x="7827264" y="4988052"/>
            <a:ext cx="3566160" cy="274320"/>
          </a:xfrm>
          <a:prstGeom prst="rect">
            <a:avLst/>
          </a:prstGeom>
          <a:noFill/>
          <a:ln/>
        </p:spPr>
        <p:txBody>
          <a:bodyPr wrap="square" lIns="0" tIns="0" rIns="0" bIns="0" rtlCol="0" anchor="ctr">
            <a:normAutofit/>
          </a:bodyPr>
          <a:lstStyle/>
          <a:p>
            <a:pPr algn="ctr" indent="0" marL="0">
              <a:buNone/>
            </a:pPr>
            <a:r>
              <a:rPr lang="en-US" sz="1200" b="1" dirty="0">
                <a:solidFill>
                  <a:srgbClr val="AD552E"/>
                </a:solidFill>
                <a:latin typeface="Arial" pitchFamily="34" charset="0"/>
                <a:ea typeface="Arial" pitchFamily="34" charset="-122"/>
                <a:cs typeface="Arial" pitchFamily="34" charset="-120"/>
              </a:rPr>
              <a:t>ЛИЧНЫЙ ВЫБОР СОХРАНЯЕТСЯ</a:t>
            </a:r>
            <a:endParaRPr lang="en-US" sz="1200" dirty="0"/>
          </a:p>
        </p:txBody>
      </p:sp>
      <p:sp>
        <p:nvSpPr>
          <p:cNvPr id="15" name="Shape 11"/>
          <p:cNvSpPr/>
          <p:nvPr/>
        </p:nvSpPr>
        <p:spPr>
          <a:xfrm>
            <a:off x="502920" y="5669280"/>
            <a:ext cx="11173968" cy="448056"/>
          </a:xfrm>
          <a:prstGeom prst="roundRect">
            <a:avLst>
              <a:gd name="adj" fmla="val 12245"/>
            </a:avLst>
          </a:prstGeom>
          <a:solidFill>
            <a:srgbClr val="F4EADD"/>
          </a:solidFill>
          <a:ln w="8890">
            <a:solidFill>
              <a:srgbClr val="F4EADD"/>
            </a:solidFill>
            <a:prstDash val="solid"/>
          </a:ln>
        </p:spPr>
      </p:sp>
      <p:sp>
        <p:nvSpPr>
          <p:cNvPr id="16" name="Text 12"/>
          <p:cNvSpPr/>
          <p:nvPr/>
        </p:nvSpPr>
        <p:spPr>
          <a:xfrm>
            <a:off x="685800" y="5692140"/>
            <a:ext cx="10789920" cy="393192"/>
          </a:xfrm>
          <a:prstGeom prst="rect">
            <a:avLst/>
          </a:prstGeom>
          <a:noFill/>
          <a:ln/>
        </p:spPr>
        <p:txBody>
          <a:bodyPr wrap="square" lIns="0" tIns="0" rIns="0" bIns="0" rtlCol="0" anchor="ctr">
            <a:normAutofit/>
          </a:bodyPr>
          <a:lstStyle/>
          <a:p>
            <a:pPr indent="0" marL="0">
              <a:buNone/>
            </a:pPr>
            <a:r>
              <a:rPr lang="en-US" sz="1550" dirty="0">
                <a:solidFill>
                  <a:srgbClr val="18364B"/>
                </a:solidFill>
                <a:latin typeface="Arial" pitchFamily="34" charset="0"/>
                <a:ea typeface="Arial" pitchFamily="34" charset="-122"/>
                <a:cs typeface="Arial" pitchFamily="34" charset="-120"/>
              </a:rPr>
              <a:t>Продолжить / изменить задачу / сделать паузу / завершить — решение остаётся за участником.</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ФЕНИКС — Эволюционная система</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ФЕНИКС — Том II. Практика саморазвития</dc:title>
  <dc:subject>Том II. Практика саморазвития. От личного выбора к общему делу</dc:subject>
  <dc:creator>ФЕНИКС</dc:creator>
  <cp:lastModifiedBy>ФЕНИКС</cp:lastModifiedBy>
  <cp:revision>1</cp:revision>
  <dcterms:created xsi:type="dcterms:W3CDTF">2026-09-17T12:17:55Z</dcterms:created>
  <dcterms:modified xsi:type="dcterms:W3CDTF">2026-09-17T12:17:55Z</dcterms:modified>
</cp:coreProperties>
</file>